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eur-lex.europa.eu/summary/glossary/european_commission.html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eur-lex.europa.eu/summary/glossary/european_commission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B18F1-D8C6-4D3D-ACA8-812AC20A938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AE93BF-318E-40DE-B49E-ED998AC48652}">
      <dgm:prSet/>
      <dgm:spPr/>
      <dgm:t>
        <a:bodyPr/>
        <a:lstStyle/>
        <a:p>
          <a:r>
            <a:rPr lang="hr-HR" dirty="0"/>
            <a:t>Skupovi podataka čija je ponovna uporaba povezana sa znatnim socioekonomskim koristima predstavljaju visokovrijedne skupove podataka, koji trebaju biti dostupni na način propisan Zakonom o pravu na pristup informacijama („Narodne novine“, broj 25/13, 85/15 i 69/22).</a:t>
          </a:r>
          <a:endParaRPr lang="en-US" dirty="0"/>
        </a:p>
      </dgm:t>
    </dgm:pt>
    <dgm:pt modelId="{69499502-DEB6-421F-8D61-35B4F50B4568}" type="parTrans" cxnId="{DAE713BD-A67D-4417-BA51-17585DB4BAF1}">
      <dgm:prSet/>
      <dgm:spPr/>
      <dgm:t>
        <a:bodyPr/>
        <a:lstStyle/>
        <a:p>
          <a:endParaRPr lang="en-US"/>
        </a:p>
      </dgm:t>
    </dgm:pt>
    <dgm:pt modelId="{04AC70DF-B47E-42A9-8BBE-F9D17AB16F65}" type="sibTrans" cxnId="{DAE713BD-A67D-4417-BA51-17585DB4BAF1}">
      <dgm:prSet/>
      <dgm:spPr/>
      <dgm:t>
        <a:bodyPr/>
        <a:lstStyle/>
        <a:p>
          <a:endParaRPr lang="en-US"/>
        </a:p>
      </dgm:t>
    </dgm:pt>
    <dgm:pt modelId="{5101F7D2-AFD4-463A-AAB7-D8A06F2B4F48}">
      <dgm:prSet/>
      <dgm:spPr/>
      <dgm:t>
        <a:bodyPr/>
        <a:lstStyle/>
        <a:p>
          <a:r>
            <a:rPr lang="hr-HR" dirty="0"/>
            <a:t>Visokovrijedni skupovi podataka odabrani su iz šest tematskih kategorija te je riječ o geoprostornim, meteorološkim i statističkim podacima, trgovačkim društvima i vlasništvu nad njima, kao i o podacima vezanim uz promatranje okoliša te mobilnosti.</a:t>
          </a:r>
          <a:endParaRPr lang="en-US" dirty="0"/>
        </a:p>
      </dgm:t>
    </dgm:pt>
    <dgm:pt modelId="{347C7A77-58B6-4B5C-ACFE-EAA92F5793E4}" type="parTrans" cxnId="{916ED27B-C6BA-4AF1-B7BA-F4ED3B0D2010}">
      <dgm:prSet/>
      <dgm:spPr/>
      <dgm:t>
        <a:bodyPr/>
        <a:lstStyle/>
        <a:p>
          <a:endParaRPr lang="en-US"/>
        </a:p>
      </dgm:t>
    </dgm:pt>
    <dgm:pt modelId="{18D75CB6-41C1-41BF-BA4D-AD3C28C5BE44}" type="sibTrans" cxnId="{916ED27B-C6BA-4AF1-B7BA-F4ED3B0D2010}">
      <dgm:prSet/>
      <dgm:spPr/>
      <dgm:t>
        <a:bodyPr/>
        <a:lstStyle/>
        <a:p>
          <a:endParaRPr lang="en-US"/>
        </a:p>
      </dgm:t>
    </dgm:pt>
    <dgm:pt modelId="{5F16C193-E86A-4DF2-B125-29802FF0A0A4}">
      <dgm:prSet/>
      <dgm:spPr/>
      <dgm:t>
        <a:bodyPr/>
        <a:lstStyle/>
        <a:p>
          <a:r>
            <a:rPr lang="hr-HR" dirty="0"/>
            <a:t>Direktiva (EU) 2019/1024 Europskog parlamenta i Vijeća od 20. lipnja 2019. o otvorenim podacima i ponovnoj upotrebi informacija javnog sektora je stoga obvezala </a:t>
          </a:r>
          <a:r>
            <a:rPr lang="hr-HR" dirty="0">
              <a:hlinkClick xmlns:r="http://schemas.openxmlformats.org/officeDocument/2006/relationships" r:id="rId1"/>
            </a:rPr>
            <a:t>Europsku komisiju</a:t>
          </a:r>
          <a:r>
            <a:rPr lang="hr-HR" dirty="0"/>
            <a:t> na usvajanje popisa skupova podataka visoke vrijednosti, koje je potrebno bez naknade učiniti dostupnima u strojno čitljivom obliku putem sučelja za programiranje. </a:t>
          </a:r>
          <a:endParaRPr lang="en-US" dirty="0"/>
        </a:p>
      </dgm:t>
    </dgm:pt>
    <dgm:pt modelId="{1B16D5C4-8CEB-4BD3-B05A-389422783975}" type="parTrans" cxnId="{886BAB0B-A7C3-40BE-B5F0-CD8826024732}">
      <dgm:prSet/>
      <dgm:spPr/>
      <dgm:t>
        <a:bodyPr/>
        <a:lstStyle/>
        <a:p>
          <a:endParaRPr lang="en-US"/>
        </a:p>
      </dgm:t>
    </dgm:pt>
    <dgm:pt modelId="{F5C0919F-F2B6-48A4-9549-443986BE5F4A}" type="sibTrans" cxnId="{886BAB0B-A7C3-40BE-B5F0-CD8826024732}">
      <dgm:prSet/>
      <dgm:spPr/>
      <dgm:t>
        <a:bodyPr/>
        <a:lstStyle/>
        <a:p>
          <a:endParaRPr lang="en-US"/>
        </a:p>
      </dgm:t>
    </dgm:pt>
    <dgm:pt modelId="{09A074E5-EC57-4F31-9C53-0FFD59DAFBD8}" type="pres">
      <dgm:prSet presAssocID="{EB8B18F1-D8C6-4D3D-ACA8-812AC20A93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AA196E-3CD3-4AB7-87AC-1A41AD459BFD}" type="pres">
      <dgm:prSet presAssocID="{1CAE93BF-318E-40DE-B49E-ED998AC48652}" presName="hierRoot1" presStyleCnt="0"/>
      <dgm:spPr/>
    </dgm:pt>
    <dgm:pt modelId="{94597034-BA11-4F2E-B806-5981DCA1D26E}" type="pres">
      <dgm:prSet presAssocID="{1CAE93BF-318E-40DE-B49E-ED998AC48652}" presName="composite" presStyleCnt="0"/>
      <dgm:spPr/>
    </dgm:pt>
    <dgm:pt modelId="{1EEE1E83-66F2-41D5-A8EB-9BF6D3F81CF4}" type="pres">
      <dgm:prSet presAssocID="{1CAE93BF-318E-40DE-B49E-ED998AC48652}" presName="background" presStyleLbl="node0" presStyleIdx="0" presStyleCnt="3"/>
      <dgm:spPr/>
    </dgm:pt>
    <dgm:pt modelId="{AC4E4811-7819-4CE7-AD2E-66186DB8F5A3}" type="pres">
      <dgm:prSet presAssocID="{1CAE93BF-318E-40DE-B49E-ED998AC48652}" presName="text" presStyleLbl="fgAcc0" presStyleIdx="0" presStyleCnt="3">
        <dgm:presLayoutVars>
          <dgm:chPref val="3"/>
        </dgm:presLayoutVars>
      </dgm:prSet>
      <dgm:spPr/>
    </dgm:pt>
    <dgm:pt modelId="{32883C05-901A-4311-BD0D-267BCE043E96}" type="pres">
      <dgm:prSet presAssocID="{1CAE93BF-318E-40DE-B49E-ED998AC48652}" presName="hierChild2" presStyleCnt="0"/>
      <dgm:spPr/>
    </dgm:pt>
    <dgm:pt modelId="{AEB53042-1D0E-4A49-A014-E57800D82389}" type="pres">
      <dgm:prSet presAssocID="{5101F7D2-AFD4-463A-AAB7-D8A06F2B4F48}" presName="hierRoot1" presStyleCnt="0"/>
      <dgm:spPr/>
    </dgm:pt>
    <dgm:pt modelId="{9A9A3479-4A4C-4EEA-91FF-85673F757443}" type="pres">
      <dgm:prSet presAssocID="{5101F7D2-AFD4-463A-AAB7-D8A06F2B4F48}" presName="composite" presStyleCnt="0"/>
      <dgm:spPr/>
    </dgm:pt>
    <dgm:pt modelId="{6A928444-4651-4D8F-B75A-B2D8651C750A}" type="pres">
      <dgm:prSet presAssocID="{5101F7D2-AFD4-463A-AAB7-D8A06F2B4F48}" presName="background" presStyleLbl="node0" presStyleIdx="1" presStyleCnt="3"/>
      <dgm:spPr/>
    </dgm:pt>
    <dgm:pt modelId="{FE7FA465-C369-4265-9158-2CC056790A7E}" type="pres">
      <dgm:prSet presAssocID="{5101F7D2-AFD4-463A-AAB7-D8A06F2B4F48}" presName="text" presStyleLbl="fgAcc0" presStyleIdx="1" presStyleCnt="3">
        <dgm:presLayoutVars>
          <dgm:chPref val="3"/>
        </dgm:presLayoutVars>
      </dgm:prSet>
      <dgm:spPr/>
    </dgm:pt>
    <dgm:pt modelId="{F612C627-C489-4805-BBB3-74EEA804F1EB}" type="pres">
      <dgm:prSet presAssocID="{5101F7D2-AFD4-463A-AAB7-D8A06F2B4F48}" presName="hierChild2" presStyleCnt="0"/>
      <dgm:spPr/>
    </dgm:pt>
    <dgm:pt modelId="{09F52518-845D-4CF9-B2B0-C4CE2F97822B}" type="pres">
      <dgm:prSet presAssocID="{5F16C193-E86A-4DF2-B125-29802FF0A0A4}" presName="hierRoot1" presStyleCnt="0"/>
      <dgm:spPr/>
    </dgm:pt>
    <dgm:pt modelId="{BF66B140-E46B-435B-B3EE-4C4D95A05747}" type="pres">
      <dgm:prSet presAssocID="{5F16C193-E86A-4DF2-B125-29802FF0A0A4}" presName="composite" presStyleCnt="0"/>
      <dgm:spPr/>
    </dgm:pt>
    <dgm:pt modelId="{9AAAB9AF-CACE-422A-BD9B-6D5DA286B571}" type="pres">
      <dgm:prSet presAssocID="{5F16C193-E86A-4DF2-B125-29802FF0A0A4}" presName="background" presStyleLbl="node0" presStyleIdx="2" presStyleCnt="3"/>
      <dgm:spPr/>
    </dgm:pt>
    <dgm:pt modelId="{1618BEB2-8892-4F77-8EE4-D1AB8820B1D2}" type="pres">
      <dgm:prSet presAssocID="{5F16C193-E86A-4DF2-B125-29802FF0A0A4}" presName="text" presStyleLbl="fgAcc0" presStyleIdx="2" presStyleCnt="3">
        <dgm:presLayoutVars>
          <dgm:chPref val="3"/>
        </dgm:presLayoutVars>
      </dgm:prSet>
      <dgm:spPr/>
    </dgm:pt>
    <dgm:pt modelId="{D1AC2BCA-E2B5-478D-91DB-635EE0808206}" type="pres">
      <dgm:prSet presAssocID="{5F16C193-E86A-4DF2-B125-29802FF0A0A4}" presName="hierChild2" presStyleCnt="0"/>
      <dgm:spPr/>
    </dgm:pt>
  </dgm:ptLst>
  <dgm:cxnLst>
    <dgm:cxn modelId="{886BAB0B-A7C3-40BE-B5F0-CD8826024732}" srcId="{EB8B18F1-D8C6-4D3D-ACA8-812AC20A938A}" destId="{5F16C193-E86A-4DF2-B125-29802FF0A0A4}" srcOrd="2" destOrd="0" parTransId="{1B16D5C4-8CEB-4BD3-B05A-389422783975}" sibTransId="{F5C0919F-F2B6-48A4-9549-443986BE5F4A}"/>
    <dgm:cxn modelId="{3C673B12-E44C-42D6-A7F0-C9BF30E41D28}" type="presOf" srcId="{5101F7D2-AFD4-463A-AAB7-D8A06F2B4F48}" destId="{FE7FA465-C369-4265-9158-2CC056790A7E}" srcOrd="0" destOrd="0" presId="urn:microsoft.com/office/officeart/2005/8/layout/hierarchy1"/>
    <dgm:cxn modelId="{916ED27B-C6BA-4AF1-B7BA-F4ED3B0D2010}" srcId="{EB8B18F1-D8C6-4D3D-ACA8-812AC20A938A}" destId="{5101F7D2-AFD4-463A-AAB7-D8A06F2B4F48}" srcOrd="1" destOrd="0" parTransId="{347C7A77-58B6-4B5C-ACFE-EAA92F5793E4}" sibTransId="{18D75CB6-41C1-41BF-BA4D-AD3C28C5BE44}"/>
    <dgm:cxn modelId="{759CE889-2422-452C-91A1-5F8EBE9A3018}" type="presOf" srcId="{5F16C193-E86A-4DF2-B125-29802FF0A0A4}" destId="{1618BEB2-8892-4F77-8EE4-D1AB8820B1D2}" srcOrd="0" destOrd="0" presId="urn:microsoft.com/office/officeart/2005/8/layout/hierarchy1"/>
    <dgm:cxn modelId="{DAE713BD-A67D-4417-BA51-17585DB4BAF1}" srcId="{EB8B18F1-D8C6-4D3D-ACA8-812AC20A938A}" destId="{1CAE93BF-318E-40DE-B49E-ED998AC48652}" srcOrd="0" destOrd="0" parTransId="{69499502-DEB6-421F-8D61-35B4F50B4568}" sibTransId="{04AC70DF-B47E-42A9-8BBE-F9D17AB16F65}"/>
    <dgm:cxn modelId="{3891B4BD-8D4A-4FF1-8A9B-34C8EF114078}" type="presOf" srcId="{EB8B18F1-D8C6-4D3D-ACA8-812AC20A938A}" destId="{09A074E5-EC57-4F31-9C53-0FFD59DAFBD8}" srcOrd="0" destOrd="0" presId="urn:microsoft.com/office/officeart/2005/8/layout/hierarchy1"/>
    <dgm:cxn modelId="{243674FB-1309-41B6-A764-571A3C88F313}" type="presOf" srcId="{1CAE93BF-318E-40DE-B49E-ED998AC48652}" destId="{AC4E4811-7819-4CE7-AD2E-66186DB8F5A3}" srcOrd="0" destOrd="0" presId="urn:microsoft.com/office/officeart/2005/8/layout/hierarchy1"/>
    <dgm:cxn modelId="{24F87CD0-09C4-4D29-B39E-2FB61492FB5D}" type="presParOf" srcId="{09A074E5-EC57-4F31-9C53-0FFD59DAFBD8}" destId="{91AA196E-3CD3-4AB7-87AC-1A41AD459BFD}" srcOrd="0" destOrd="0" presId="urn:microsoft.com/office/officeart/2005/8/layout/hierarchy1"/>
    <dgm:cxn modelId="{54DDCFEC-BC81-46CD-9E33-735E9C1685C7}" type="presParOf" srcId="{91AA196E-3CD3-4AB7-87AC-1A41AD459BFD}" destId="{94597034-BA11-4F2E-B806-5981DCA1D26E}" srcOrd="0" destOrd="0" presId="urn:microsoft.com/office/officeart/2005/8/layout/hierarchy1"/>
    <dgm:cxn modelId="{16C6BB4B-3180-4884-8BC6-FEED929CB1D9}" type="presParOf" srcId="{94597034-BA11-4F2E-B806-5981DCA1D26E}" destId="{1EEE1E83-66F2-41D5-A8EB-9BF6D3F81CF4}" srcOrd="0" destOrd="0" presId="urn:microsoft.com/office/officeart/2005/8/layout/hierarchy1"/>
    <dgm:cxn modelId="{22CE82E4-DDC4-4C4D-86D3-7CD7E3758716}" type="presParOf" srcId="{94597034-BA11-4F2E-B806-5981DCA1D26E}" destId="{AC4E4811-7819-4CE7-AD2E-66186DB8F5A3}" srcOrd="1" destOrd="0" presId="urn:microsoft.com/office/officeart/2005/8/layout/hierarchy1"/>
    <dgm:cxn modelId="{6126E3B9-1FE6-447F-AD42-40C80691CC17}" type="presParOf" srcId="{91AA196E-3CD3-4AB7-87AC-1A41AD459BFD}" destId="{32883C05-901A-4311-BD0D-267BCE043E96}" srcOrd="1" destOrd="0" presId="urn:microsoft.com/office/officeart/2005/8/layout/hierarchy1"/>
    <dgm:cxn modelId="{0B374E95-97CC-42B6-98DC-3B432AFAB19D}" type="presParOf" srcId="{09A074E5-EC57-4F31-9C53-0FFD59DAFBD8}" destId="{AEB53042-1D0E-4A49-A014-E57800D82389}" srcOrd="1" destOrd="0" presId="urn:microsoft.com/office/officeart/2005/8/layout/hierarchy1"/>
    <dgm:cxn modelId="{8B0B2251-6A9C-4147-B37F-5FCEC5442B4B}" type="presParOf" srcId="{AEB53042-1D0E-4A49-A014-E57800D82389}" destId="{9A9A3479-4A4C-4EEA-91FF-85673F757443}" srcOrd="0" destOrd="0" presId="urn:microsoft.com/office/officeart/2005/8/layout/hierarchy1"/>
    <dgm:cxn modelId="{9669C37E-DC61-4A64-A5E8-D45DAD4BEF6A}" type="presParOf" srcId="{9A9A3479-4A4C-4EEA-91FF-85673F757443}" destId="{6A928444-4651-4D8F-B75A-B2D8651C750A}" srcOrd="0" destOrd="0" presId="urn:microsoft.com/office/officeart/2005/8/layout/hierarchy1"/>
    <dgm:cxn modelId="{672A1D2C-15B8-4BEE-A666-6098BD6A8F3A}" type="presParOf" srcId="{9A9A3479-4A4C-4EEA-91FF-85673F757443}" destId="{FE7FA465-C369-4265-9158-2CC056790A7E}" srcOrd="1" destOrd="0" presId="urn:microsoft.com/office/officeart/2005/8/layout/hierarchy1"/>
    <dgm:cxn modelId="{E8F5019A-B45D-4568-8672-AF4969EDA4F7}" type="presParOf" srcId="{AEB53042-1D0E-4A49-A014-E57800D82389}" destId="{F612C627-C489-4805-BBB3-74EEA804F1EB}" srcOrd="1" destOrd="0" presId="urn:microsoft.com/office/officeart/2005/8/layout/hierarchy1"/>
    <dgm:cxn modelId="{015241C8-D5C0-45CF-A8C6-13B099F52282}" type="presParOf" srcId="{09A074E5-EC57-4F31-9C53-0FFD59DAFBD8}" destId="{09F52518-845D-4CF9-B2B0-C4CE2F97822B}" srcOrd="2" destOrd="0" presId="urn:microsoft.com/office/officeart/2005/8/layout/hierarchy1"/>
    <dgm:cxn modelId="{489062E2-958E-4E44-808B-D30C2F8A2D4E}" type="presParOf" srcId="{09F52518-845D-4CF9-B2B0-C4CE2F97822B}" destId="{BF66B140-E46B-435B-B3EE-4C4D95A05747}" srcOrd="0" destOrd="0" presId="urn:microsoft.com/office/officeart/2005/8/layout/hierarchy1"/>
    <dgm:cxn modelId="{A8990F04-7721-4444-B6AB-4A02D13B5FEF}" type="presParOf" srcId="{BF66B140-E46B-435B-B3EE-4C4D95A05747}" destId="{9AAAB9AF-CACE-422A-BD9B-6D5DA286B571}" srcOrd="0" destOrd="0" presId="urn:microsoft.com/office/officeart/2005/8/layout/hierarchy1"/>
    <dgm:cxn modelId="{AA52BF01-2341-4EC8-ADF5-4A02A6B7BFB0}" type="presParOf" srcId="{BF66B140-E46B-435B-B3EE-4C4D95A05747}" destId="{1618BEB2-8892-4F77-8EE4-D1AB8820B1D2}" srcOrd="1" destOrd="0" presId="urn:microsoft.com/office/officeart/2005/8/layout/hierarchy1"/>
    <dgm:cxn modelId="{D4D6C6AC-A2D7-446F-960D-0AEAE290FA20}" type="presParOf" srcId="{09F52518-845D-4CF9-B2B0-C4CE2F97822B}" destId="{D1AC2BCA-E2B5-478D-91DB-635EE08082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3C9596-6D5C-448C-9130-DE349F45E96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40984A-5C32-4E2E-94A5-A1B7F56DB122}">
      <dgm:prSet/>
      <dgm:spPr/>
      <dgm:t>
        <a:bodyPr/>
        <a:lstStyle/>
        <a:p>
          <a:pPr algn="ctr"/>
          <a:r>
            <a:rPr lang="hr-HR" dirty="0"/>
            <a:t>Kako bi se osigurala objava skupova podataka u otvorenom formatu bitno je poznavati formate koji osiguravaju traženu otvorenost, pri čemu se najčešće koristi klasifikacija '5 zvjezdica otvorenih podataka' koju je definirao Tim </a:t>
          </a:r>
          <a:r>
            <a:rPr lang="hr-HR" dirty="0" err="1"/>
            <a:t>Berners</a:t>
          </a:r>
          <a:r>
            <a:rPr lang="hr-HR" dirty="0"/>
            <a:t>- Lee27, a razina tri zvjezdice minimum je za publiciranje otvorenih podataka.</a:t>
          </a:r>
          <a:endParaRPr lang="en-US" dirty="0"/>
        </a:p>
      </dgm:t>
    </dgm:pt>
    <dgm:pt modelId="{FDBA5830-C216-43BE-8F5D-DD79DD8558E9}" type="parTrans" cxnId="{3CCB79DF-0BA0-4306-874C-9AAB857824BB}">
      <dgm:prSet/>
      <dgm:spPr/>
      <dgm:t>
        <a:bodyPr/>
        <a:lstStyle/>
        <a:p>
          <a:endParaRPr lang="en-US"/>
        </a:p>
      </dgm:t>
    </dgm:pt>
    <dgm:pt modelId="{E2BEE653-4982-46D2-ADBA-BD67EAE7E76F}" type="sibTrans" cxnId="{3CCB79DF-0BA0-4306-874C-9AAB857824BB}">
      <dgm:prSet/>
      <dgm:spPr/>
      <dgm:t>
        <a:bodyPr/>
        <a:lstStyle/>
        <a:p>
          <a:endParaRPr lang="en-US"/>
        </a:p>
      </dgm:t>
    </dgm:pt>
    <dgm:pt modelId="{6BBC3A1F-2AFA-4BA1-97C1-3E8F940293BE}">
      <dgm:prSet/>
      <dgm:spPr/>
      <dgm:t>
        <a:bodyPr/>
        <a:lstStyle/>
        <a:p>
          <a:pPr algn="ctr"/>
          <a:r>
            <a:rPr lang="hr-HR" dirty="0"/>
            <a:t>Preporuča se upotreba formata otvorenog standarda CSV, a ukoliko je to moguće i TSV, JSON, XML, te RDF, odnosno neki od oblika koji podržava </a:t>
          </a:r>
          <a:r>
            <a:rPr lang="hr-HR" dirty="0" err="1"/>
            <a:t>povezljive</a:t>
          </a:r>
          <a:r>
            <a:rPr lang="hr-HR" dirty="0"/>
            <a:t> (</a:t>
          </a:r>
          <a:r>
            <a:rPr lang="hr-HR" dirty="0" err="1"/>
            <a:t>linked</a:t>
          </a:r>
          <a:r>
            <a:rPr lang="hr-HR" dirty="0"/>
            <a:t>) podatke uz pomoć URI-ja, dok je za geoprostorne podatke poželjno koristiti </a:t>
          </a:r>
          <a:r>
            <a:rPr lang="hr-HR" dirty="0" err="1"/>
            <a:t>Shapefile</a:t>
          </a:r>
          <a:r>
            <a:rPr lang="hr-HR" dirty="0"/>
            <a:t>, </a:t>
          </a:r>
          <a:r>
            <a:rPr lang="hr-HR" dirty="0" err="1"/>
            <a:t>GeoJSON</a:t>
          </a:r>
          <a:r>
            <a:rPr lang="hr-HR" dirty="0"/>
            <a:t>, GML, KML.</a:t>
          </a:r>
          <a:endParaRPr lang="en-US" dirty="0"/>
        </a:p>
      </dgm:t>
    </dgm:pt>
    <dgm:pt modelId="{8FFF7574-59E1-4DE6-8C62-B86CEBA476C1}" type="parTrans" cxnId="{23CEED6F-6FD5-49AF-8CB3-E98CE39BD008}">
      <dgm:prSet/>
      <dgm:spPr/>
      <dgm:t>
        <a:bodyPr/>
        <a:lstStyle/>
        <a:p>
          <a:endParaRPr lang="en-US"/>
        </a:p>
      </dgm:t>
    </dgm:pt>
    <dgm:pt modelId="{FD92A681-EFFB-4C2A-B78A-D5CBF41D16AE}" type="sibTrans" cxnId="{23CEED6F-6FD5-49AF-8CB3-E98CE39BD008}">
      <dgm:prSet/>
      <dgm:spPr/>
      <dgm:t>
        <a:bodyPr/>
        <a:lstStyle/>
        <a:p>
          <a:endParaRPr lang="en-US"/>
        </a:p>
      </dgm:t>
    </dgm:pt>
    <dgm:pt modelId="{91F5C09F-18EC-44BB-B109-FFF38BF4DCC6}" type="pres">
      <dgm:prSet presAssocID="{463C9596-6D5C-448C-9130-DE349F45E9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524D14-07CD-4369-A278-8A5BA6FB47AB}" type="pres">
      <dgm:prSet presAssocID="{C440984A-5C32-4E2E-94A5-A1B7F56DB122}" presName="hierRoot1" presStyleCnt="0"/>
      <dgm:spPr/>
    </dgm:pt>
    <dgm:pt modelId="{19AC0CC4-E25C-4006-B176-DA5627FCB132}" type="pres">
      <dgm:prSet presAssocID="{C440984A-5C32-4E2E-94A5-A1B7F56DB122}" presName="composite" presStyleCnt="0"/>
      <dgm:spPr/>
    </dgm:pt>
    <dgm:pt modelId="{EB516559-17CE-43B7-B2A6-7E1DECFE6E8B}" type="pres">
      <dgm:prSet presAssocID="{C440984A-5C32-4E2E-94A5-A1B7F56DB122}" presName="background" presStyleLbl="node0" presStyleIdx="0" presStyleCnt="2"/>
      <dgm:spPr/>
    </dgm:pt>
    <dgm:pt modelId="{49863C75-DBE7-4DA9-80E0-F6F800A0FD30}" type="pres">
      <dgm:prSet presAssocID="{C440984A-5C32-4E2E-94A5-A1B7F56DB122}" presName="text" presStyleLbl="fgAcc0" presStyleIdx="0" presStyleCnt="2">
        <dgm:presLayoutVars>
          <dgm:chPref val="3"/>
        </dgm:presLayoutVars>
      </dgm:prSet>
      <dgm:spPr/>
    </dgm:pt>
    <dgm:pt modelId="{368FEB09-564B-4ACF-AF5E-32DFC0E9D24B}" type="pres">
      <dgm:prSet presAssocID="{C440984A-5C32-4E2E-94A5-A1B7F56DB122}" presName="hierChild2" presStyleCnt="0"/>
      <dgm:spPr/>
    </dgm:pt>
    <dgm:pt modelId="{1BD9B693-8B36-433A-B275-EA8F511727BF}" type="pres">
      <dgm:prSet presAssocID="{6BBC3A1F-2AFA-4BA1-97C1-3E8F940293BE}" presName="hierRoot1" presStyleCnt="0"/>
      <dgm:spPr/>
    </dgm:pt>
    <dgm:pt modelId="{01D1DFDD-A275-453B-9AC0-3168EAB3A706}" type="pres">
      <dgm:prSet presAssocID="{6BBC3A1F-2AFA-4BA1-97C1-3E8F940293BE}" presName="composite" presStyleCnt="0"/>
      <dgm:spPr/>
    </dgm:pt>
    <dgm:pt modelId="{1184A08F-92C6-4224-817B-D0CBB743B5D9}" type="pres">
      <dgm:prSet presAssocID="{6BBC3A1F-2AFA-4BA1-97C1-3E8F940293BE}" presName="background" presStyleLbl="node0" presStyleIdx="1" presStyleCnt="2"/>
      <dgm:spPr/>
    </dgm:pt>
    <dgm:pt modelId="{FB720160-7DB7-40FC-81DC-730EFC233ECD}" type="pres">
      <dgm:prSet presAssocID="{6BBC3A1F-2AFA-4BA1-97C1-3E8F940293BE}" presName="text" presStyleLbl="fgAcc0" presStyleIdx="1" presStyleCnt="2">
        <dgm:presLayoutVars>
          <dgm:chPref val="3"/>
        </dgm:presLayoutVars>
      </dgm:prSet>
      <dgm:spPr/>
    </dgm:pt>
    <dgm:pt modelId="{F8049231-9C3F-4257-9312-342F12F13477}" type="pres">
      <dgm:prSet presAssocID="{6BBC3A1F-2AFA-4BA1-97C1-3E8F940293BE}" presName="hierChild2" presStyleCnt="0"/>
      <dgm:spPr/>
    </dgm:pt>
  </dgm:ptLst>
  <dgm:cxnLst>
    <dgm:cxn modelId="{23CEED6F-6FD5-49AF-8CB3-E98CE39BD008}" srcId="{463C9596-6D5C-448C-9130-DE349F45E96F}" destId="{6BBC3A1F-2AFA-4BA1-97C1-3E8F940293BE}" srcOrd="1" destOrd="0" parTransId="{8FFF7574-59E1-4DE6-8C62-B86CEBA476C1}" sibTransId="{FD92A681-EFFB-4C2A-B78A-D5CBF41D16AE}"/>
    <dgm:cxn modelId="{2F34FEA5-7F5A-40CD-B51E-CF2AC25D150C}" type="presOf" srcId="{C440984A-5C32-4E2E-94A5-A1B7F56DB122}" destId="{49863C75-DBE7-4DA9-80E0-F6F800A0FD30}" srcOrd="0" destOrd="0" presId="urn:microsoft.com/office/officeart/2005/8/layout/hierarchy1"/>
    <dgm:cxn modelId="{3CCB79DF-0BA0-4306-874C-9AAB857824BB}" srcId="{463C9596-6D5C-448C-9130-DE349F45E96F}" destId="{C440984A-5C32-4E2E-94A5-A1B7F56DB122}" srcOrd="0" destOrd="0" parTransId="{FDBA5830-C216-43BE-8F5D-DD79DD8558E9}" sibTransId="{E2BEE653-4982-46D2-ADBA-BD67EAE7E76F}"/>
    <dgm:cxn modelId="{1C37F6F1-6EE4-450F-9A31-A23647D42A51}" type="presOf" srcId="{6BBC3A1F-2AFA-4BA1-97C1-3E8F940293BE}" destId="{FB720160-7DB7-40FC-81DC-730EFC233ECD}" srcOrd="0" destOrd="0" presId="urn:microsoft.com/office/officeart/2005/8/layout/hierarchy1"/>
    <dgm:cxn modelId="{1F6A7AF4-6388-4CA5-9022-B9A386D3E896}" type="presOf" srcId="{463C9596-6D5C-448C-9130-DE349F45E96F}" destId="{91F5C09F-18EC-44BB-B109-FFF38BF4DCC6}" srcOrd="0" destOrd="0" presId="urn:microsoft.com/office/officeart/2005/8/layout/hierarchy1"/>
    <dgm:cxn modelId="{93FA4C1A-5886-4FB2-B8F5-EED18CC4580F}" type="presParOf" srcId="{91F5C09F-18EC-44BB-B109-FFF38BF4DCC6}" destId="{97524D14-07CD-4369-A278-8A5BA6FB47AB}" srcOrd="0" destOrd="0" presId="urn:microsoft.com/office/officeart/2005/8/layout/hierarchy1"/>
    <dgm:cxn modelId="{03B14991-381A-4C56-85ED-55CBE1288530}" type="presParOf" srcId="{97524D14-07CD-4369-A278-8A5BA6FB47AB}" destId="{19AC0CC4-E25C-4006-B176-DA5627FCB132}" srcOrd="0" destOrd="0" presId="urn:microsoft.com/office/officeart/2005/8/layout/hierarchy1"/>
    <dgm:cxn modelId="{B79D252D-8E5A-4B6D-8321-21268B035E62}" type="presParOf" srcId="{19AC0CC4-E25C-4006-B176-DA5627FCB132}" destId="{EB516559-17CE-43B7-B2A6-7E1DECFE6E8B}" srcOrd="0" destOrd="0" presId="urn:microsoft.com/office/officeart/2005/8/layout/hierarchy1"/>
    <dgm:cxn modelId="{F29DB276-5816-48D8-9C96-2A48A6CEAA49}" type="presParOf" srcId="{19AC0CC4-E25C-4006-B176-DA5627FCB132}" destId="{49863C75-DBE7-4DA9-80E0-F6F800A0FD30}" srcOrd="1" destOrd="0" presId="urn:microsoft.com/office/officeart/2005/8/layout/hierarchy1"/>
    <dgm:cxn modelId="{43D9C67F-93E6-44D1-AE8B-166859D1CC3E}" type="presParOf" srcId="{97524D14-07CD-4369-A278-8A5BA6FB47AB}" destId="{368FEB09-564B-4ACF-AF5E-32DFC0E9D24B}" srcOrd="1" destOrd="0" presId="urn:microsoft.com/office/officeart/2005/8/layout/hierarchy1"/>
    <dgm:cxn modelId="{9CD81BBE-6354-4783-8928-19A843D74635}" type="presParOf" srcId="{91F5C09F-18EC-44BB-B109-FFF38BF4DCC6}" destId="{1BD9B693-8B36-433A-B275-EA8F511727BF}" srcOrd="1" destOrd="0" presId="urn:microsoft.com/office/officeart/2005/8/layout/hierarchy1"/>
    <dgm:cxn modelId="{05DF2862-6411-4E7A-9156-8F9759D6E8AC}" type="presParOf" srcId="{1BD9B693-8B36-433A-B275-EA8F511727BF}" destId="{01D1DFDD-A275-453B-9AC0-3168EAB3A706}" srcOrd="0" destOrd="0" presId="urn:microsoft.com/office/officeart/2005/8/layout/hierarchy1"/>
    <dgm:cxn modelId="{C1CC41A0-4A90-46AD-83A7-43A3F0B6BF87}" type="presParOf" srcId="{01D1DFDD-A275-453B-9AC0-3168EAB3A706}" destId="{1184A08F-92C6-4224-817B-D0CBB743B5D9}" srcOrd="0" destOrd="0" presId="urn:microsoft.com/office/officeart/2005/8/layout/hierarchy1"/>
    <dgm:cxn modelId="{E22A8561-311A-4B26-8156-A595B87C52D7}" type="presParOf" srcId="{01D1DFDD-A275-453B-9AC0-3168EAB3A706}" destId="{FB720160-7DB7-40FC-81DC-730EFC233ECD}" srcOrd="1" destOrd="0" presId="urn:microsoft.com/office/officeart/2005/8/layout/hierarchy1"/>
    <dgm:cxn modelId="{3E014044-192D-49E7-BD06-4FA818C77185}" type="presParOf" srcId="{1BD9B693-8B36-433A-B275-EA8F511727BF}" destId="{F8049231-9C3F-4257-9312-342F12F1347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995144-CE26-4DEC-9AC0-023D24B5F1A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E61343-30DA-4A7F-897C-7550AB826C63}">
      <dgm:prSet/>
      <dgm:spPr/>
      <dgm:t>
        <a:bodyPr/>
        <a:lstStyle/>
        <a:p>
          <a:r>
            <a:rPr lang="hr-HR" dirty="0"/>
            <a:t>GU za obrazovanje, sport i mlade dostavio je „Registar sportskih djelatnosti” u .</a:t>
          </a:r>
          <a:r>
            <a:rPr lang="hr-HR" dirty="0" err="1"/>
            <a:t>xls</a:t>
          </a:r>
          <a:r>
            <a:rPr lang="hr-HR" dirty="0"/>
            <a:t> i .</a:t>
          </a:r>
          <a:r>
            <a:rPr lang="hr-HR" dirty="0" err="1"/>
            <a:t>csv</a:t>
          </a:r>
          <a:r>
            <a:rPr lang="hr-HR" dirty="0"/>
            <a:t> formatu</a:t>
          </a:r>
          <a:endParaRPr lang="en-US" dirty="0"/>
        </a:p>
      </dgm:t>
    </dgm:pt>
    <dgm:pt modelId="{7842DF7A-DF22-4D93-B3B6-287A4D95743C}" type="parTrans" cxnId="{8606BE81-2629-4C4A-B84E-3B20175903DB}">
      <dgm:prSet/>
      <dgm:spPr/>
      <dgm:t>
        <a:bodyPr/>
        <a:lstStyle/>
        <a:p>
          <a:endParaRPr lang="en-US"/>
        </a:p>
      </dgm:t>
    </dgm:pt>
    <dgm:pt modelId="{FECDEBA2-A279-46A0-9A65-ABBC318079F8}" type="sibTrans" cxnId="{8606BE81-2629-4C4A-B84E-3B20175903DB}">
      <dgm:prSet/>
      <dgm:spPr/>
      <dgm:t>
        <a:bodyPr/>
        <a:lstStyle/>
        <a:p>
          <a:endParaRPr lang="en-US"/>
        </a:p>
      </dgm:t>
    </dgm:pt>
    <dgm:pt modelId="{E7EE0B75-A1EF-4A2D-A1D5-07EE65F2FAF9}">
      <dgm:prSet/>
      <dgm:spPr/>
      <dgm:t>
        <a:bodyPr/>
        <a:lstStyle/>
        <a:p>
          <a:r>
            <a:rPr lang="hr-HR"/>
            <a:t>Tablica sadrži stupce (kolone) sa sljedećim podacima: </a:t>
          </a:r>
          <a:endParaRPr lang="en-US"/>
        </a:p>
      </dgm:t>
    </dgm:pt>
    <dgm:pt modelId="{1D4F79E5-7FDC-4206-A62A-DDADCF58E6FD}" type="parTrans" cxnId="{D9A60A05-4414-4974-A1FD-58A5E7126258}">
      <dgm:prSet/>
      <dgm:spPr/>
      <dgm:t>
        <a:bodyPr/>
        <a:lstStyle/>
        <a:p>
          <a:endParaRPr lang="en-US"/>
        </a:p>
      </dgm:t>
    </dgm:pt>
    <dgm:pt modelId="{CE71BA6C-37FF-479B-A474-216452CFCC7A}" type="sibTrans" cxnId="{D9A60A05-4414-4974-A1FD-58A5E7126258}">
      <dgm:prSet/>
      <dgm:spPr/>
      <dgm:t>
        <a:bodyPr/>
        <a:lstStyle/>
        <a:p>
          <a:endParaRPr lang="en-US"/>
        </a:p>
      </dgm:t>
    </dgm:pt>
    <dgm:pt modelId="{8DC5B3CE-0253-43A6-9A67-13572E815E18}">
      <dgm:prSet/>
      <dgm:spPr/>
      <dgm:t>
        <a:bodyPr/>
        <a:lstStyle/>
        <a:p>
          <a:pPr algn="just"/>
          <a:r>
            <a:rPr lang="hr-HR" b="0" i="0" dirty="0"/>
            <a:t>OIB, Registracijski broj Registra sportskih djelatnosti, Klasa uvođenja u Registar sportskih djelatnosti, Datum dodjele klase i urudžbenog broja u Registru sportskih djelatnosti, Naziv, Tip subjekta, Tip udruge, Naziv pravne osobe, Skraćeni naziv pravne osobe, Naziv i skraćeni naziv pravne osobe na stranom jeziku, Adresa sjedišta pravne osobe (ulica i kućni br.), Grad pravne osobe, Datum rješenja o upisu u Registar udruga RH odnosno Sudski registar Grad pravne osobe, Broj rješenja o upisu u Registar udruga odnosno Sudski registar (Klasa/Urudžbeni broj), Broj pod kojim su pravne osobe upisane u Registru udruga RH odnosno Sudskom registru, Datum upisa pravne osobe u Registru udruga RH odnosno Sudski </a:t>
          </a:r>
          <a:r>
            <a:rPr lang="hr-HR" b="0" i="0" dirty="0" err="1"/>
            <a:t>registare</a:t>
          </a:r>
          <a:r>
            <a:rPr lang="hr-HR" b="0" i="0" dirty="0"/>
            <a:t>, Datum zadnje održane Izborne skupštine, Sport, Sportska djelatnost, Osobe ovlaštene za zastupanje , Napomena (Povijest izmjena)</a:t>
          </a:r>
          <a:endParaRPr lang="en-US" dirty="0"/>
        </a:p>
      </dgm:t>
    </dgm:pt>
    <dgm:pt modelId="{530DD832-BD20-4596-A2F8-1F329D25112E}" type="parTrans" cxnId="{DE3DD1C2-E87B-4FAC-92C2-19AD53BD52E5}">
      <dgm:prSet/>
      <dgm:spPr/>
      <dgm:t>
        <a:bodyPr/>
        <a:lstStyle/>
        <a:p>
          <a:endParaRPr lang="en-US"/>
        </a:p>
      </dgm:t>
    </dgm:pt>
    <dgm:pt modelId="{BD4988FA-0FF5-454A-B403-CA458B1A8C13}" type="sibTrans" cxnId="{DE3DD1C2-E87B-4FAC-92C2-19AD53BD52E5}">
      <dgm:prSet/>
      <dgm:spPr/>
      <dgm:t>
        <a:bodyPr/>
        <a:lstStyle/>
        <a:p>
          <a:endParaRPr lang="en-US"/>
        </a:p>
      </dgm:t>
    </dgm:pt>
    <dgm:pt modelId="{68647332-027E-4B0C-BC62-4F9677FD5BAF}" type="pres">
      <dgm:prSet presAssocID="{03995144-CE26-4DEC-9AC0-023D24B5F1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E2B8A9-5172-4CFB-81CB-D7603E0AA72D}" type="pres">
      <dgm:prSet presAssocID="{ABE61343-30DA-4A7F-897C-7550AB826C63}" presName="root" presStyleCnt="0"/>
      <dgm:spPr/>
    </dgm:pt>
    <dgm:pt modelId="{B37DE28C-A5B6-43A1-AC6F-A6CB032C5554}" type="pres">
      <dgm:prSet presAssocID="{ABE61343-30DA-4A7F-897C-7550AB826C63}" presName="rootComposite" presStyleCnt="0"/>
      <dgm:spPr/>
    </dgm:pt>
    <dgm:pt modelId="{50B8E55A-F383-4F80-8CD4-A84600053353}" type="pres">
      <dgm:prSet presAssocID="{ABE61343-30DA-4A7F-897C-7550AB826C63}" presName="rootText" presStyleLbl="node1" presStyleIdx="0" presStyleCnt="2"/>
      <dgm:spPr/>
    </dgm:pt>
    <dgm:pt modelId="{36A47425-9027-45F2-AC3D-39C09E69B04C}" type="pres">
      <dgm:prSet presAssocID="{ABE61343-30DA-4A7F-897C-7550AB826C63}" presName="rootConnector" presStyleLbl="node1" presStyleIdx="0" presStyleCnt="2"/>
      <dgm:spPr/>
    </dgm:pt>
    <dgm:pt modelId="{2B61DA58-CE6B-40F0-B634-8448E94B8A33}" type="pres">
      <dgm:prSet presAssocID="{ABE61343-30DA-4A7F-897C-7550AB826C63}" presName="childShape" presStyleCnt="0"/>
      <dgm:spPr/>
    </dgm:pt>
    <dgm:pt modelId="{2A9BD7DE-F993-4317-9D4A-6CA7EC1846F8}" type="pres">
      <dgm:prSet presAssocID="{E7EE0B75-A1EF-4A2D-A1D5-07EE65F2FAF9}" presName="root" presStyleCnt="0"/>
      <dgm:spPr/>
    </dgm:pt>
    <dgm:pt modelId="{5FFC8806-BD1F-45D6-BEC1-673DC43103DE}" type="pres">
      <dgm:prSet presAssocID="{E7EE0B75-A1EF-4A2D-A1D5-07EE65F2FAF9}" presName="rootComposite" presStyleCnt="0"/>
      <dgm:spPr/>
    </dgm:pt>
    <dgm:pt modelId="{72A2ABA3-44CE-487B-8D7D-1C382E1A94A9}" type="pres">
      <dgm:prSet presAssocID="{E7EE0B75-A1EF-4A2D-A1D5-07EE65F2FAF9}" presName="rootText" presStyleLbl="node1" presStyleIdx="1" presStyleCnt="2"/>
      <dgm:spPr/>
    </dgm:pt>
    <dgm:pt modelId="{369A0BA6-ECB5-4550-B5E6-988630C61E55}" type="pres">
      <dgm:prSet presAssocID="{E7EE0B75-A1EF-4A2D-A1D5-07EE65F2FAF9}" presName="rootConnector" presStyleLbl="node1" presStyleIdx="1" presStyleCnt="2"/>
      <dgm:spPr/>
    </dgm:pt>
    <dgm:pt modelId="{3430D00A-D228-4B3E-B31B-E4F3A42A8C5C}" type="pres">
      <dgm:prSet presAssocID="{E7EE0B75-A1EF-4A2D-A1D5-07EE65F2FAF9}" presName="childShape" presStyleCnt="0"/>
      <dgm:spPr/>
    </dgm:pt>
    <dgm:pt modelId="{080A6D6D-9882-4901-BA5E-C86DA5C130A6}" type="pres">
      <dgm:prSet presAssocID="{530DD832-BD20-4596-A2F8-1F329D25112E}" presName="Name13" presStyleLbl="parChTrans1D2" presStyleIdx="0" presStyleCnt="1"/>
      <dgm:spPr/>
    </dgm:pt>
    <dgm:pt modelId="{0A9AC1FF-AF57-465A-97F7-31C02A45CD5B}" type="pres">
      <dgm:prSet presAssocID="{8DC5B3CE-0253-43A6-9A67-13572E815E18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D9A60A05-4414-4974-A1FD-58A5E7126258}" srcId="{03995144-CE26-4DEC-9AC0-023D24B5F1A2}" destId="{E7EE0B75-A1EF-4A2D-A1D5-07EE65F2FAF9}" srcOrd="1" destOrd="0" parTransId="{1D4F79E5-7FDC-4206-A62A-DDADCF58E6FD}" sibTransId="{CE71BA6C-37FF-479B-A474-216452CFCC7A}"/>
    <dgm:cxn modelId="{1552562F-8CB9-41E3-B65B-99853219126B}" type="presOf" srcId="{8DC5B3CE-0253-43A6-9A67-13572E815E18}" destId="{0A9AC1FF-AF57-465A-97F7-31C02A45CD5B}" srcOrd="0" destOrd="0" presId="urn:microsoft.com/office/officeart/2005/8/layout/hierarchy3"/>
    <dgm:cxn modelId="{DC8B8770-8884-4669-B9F7-E0FBC33B2B27}" type="presOf" srcId="{E7EE0B75-A1EF-4A2D-A1D5-07EE65F2FAF9}" destId="{369A0BA6-ECB5-4550-B5E6-988630C61E55}" srcOrd="1" destOrd="0" presId="urn:microsoft.com/office/officeart/2005/8/layout/hierarchy3"/>
    <dgm:cxn modelId="{E044BF76-48D0-4169-A66C-5654C1B15601}" type="presOf" srcId="{03995144-CE26-4DEC-9AC0-023D24B5F1A2}" destId="{68647332-027E-4B0C-BC62-4F9677FD5BAF}" srcOrd="0" destOrd="0" presId="urn:microsoft.com/office/officeart/2005/8/layout/hierarchy3"/>
    <dgm:cxn modelId="{8606BE81-2629-4C4A-B84E-3B20175903DB}" srcId="{03995144-CE26-4DEC-9AC0-023D24B5F1A2}" destId="{ABE61343-30DA-4A7F-897C-7550AB826C63}" srcOrd="0" destOrd="0" parTransId="{7842DF7A-DF22-4D93-B3B6-287A4D95743C}" sibTransId="{FECDEBA2-A279-46A0-9A65-ABBC318079F8}"/>
    <dgm:cxn modelId="{67191787-32C5-48E9-9A7D-25B15E6D2DFD}" type="presOf" srcId="{530DD832-BD20-4596-A2F8-1F329D25112E}" destId="{080A6D6D-9882-4901-BA5E-C86DA5C130A6}" srcOrd="0" destOrd="0" presId="urn:microsoft.com/office/officeart/2005/8/layout/hierarchy3"/>
    <dgm:cxn modelId="{DE3DD1C2-E87B-4FAC-92C2-19AD53BD52E5}" srcId="{E7EE0B75-A1EF-4A2D-A1D5-07EE65F2FAF9}" destId="{8DC5B3CE-0253-43A6-9A67-13572E815E18}" srcOrd="0" destOrd="0" parTransId="{530DD832-BD20-4596-A2F8-1F329D25112E}" sibTransId="{BD4988FA-0FF5-454A-B403-CA458B1A8C13}"/>
    <dgm:cxn modelId="{EFED6CD7-0B26-4AD5-8F97-48003C96C9E8}" type="presOf" srcId="{E7EE0B75-A1EF-4A2D-A1D5-07EE65F2FAF9}" destId="{72A2ABA3-44CE-487B-8D7D-1C382E1A94A9}" srcOrd="0" destOrd="0" presId="urn:microsoft.com/office/officeart/2005/8/layout/hierarchy3"/>
    <dgm:cxn modelId="{97B116F9-921A-46FC-9ACB-2DB09BFF154B}" type="presOf" srcId="{ABE61343-30DA-4A7F-897C-7550AB826C63}" destId="{50B8E55A-F383-4F80-8CD4-A84600053353}" srcOrd="0" destOrd="0" presId="urn:microsoft.com/office/officeart/2005/8/layout/hierarchy3"/>
    <dgm:cxn modelId="{01754FFE-5C21-422A-B5B2-B2E8C1B5525F}" type="presOf" srcId="{ABE61343-30DA-4A7F-897C-7550AB826C63}" destId="{36A47425-9027-45F2-AC3D-39C09E69B04C}" srcOrd="1" destOrd="0" presId="urn:microsoft.com/office/officeart/2005/8/layout/hierarchy3"/>
    <dgm:cxn modelId="{5216982F-6218-4CD8-95D6-5B77D5E14BB5}" type="presParOf" srcId="{68647332-027E-4B0C-BC62-4F9677FD5BAF}" destId="{A9E2B8A9-5172-4CFB-81CB-D7603E0AA72D}" srcOrd="0" destOrd="0" presId="urn:microsoft.com/office/officeart/2005/8/layout/hierarchy3"/>
    <dgm:cxn modelId="{81B1FE4D-A5D4-40D3-A1C1-869A018845EF}" type="presParOf" srcId="{A9E2B8A9-5172-4CFB-81CB-D7603E0AA72D}" destId="{B37DE28C-A5B6-43A1-AC6F-A6CB032C5554}" srcOrd="0" destOrd="0" presId="urn:microsoft.com/office/officeart/2005/8/layout/hierarchy3"/>
    <dgm:cxn modelId="{51D2BEB1-B921-42A3-9702-3CF6EAA428CF}" type="presParOf" srcId="{B37DE28C-A5B6-43A1-AC6F-A6CB032C5554}" destId="{50B8E55A-F383-4F80-8CD4-A84600053353}" srcOrd="0" destOrd="0" presId="urn:microsoft.com/office/officeart/2005/8/layout/hierarchy3"/>
    <dgm:cxn modelId="{805FC57F-3214-471C-B3EA-09AA17EC19EE}" type="presParOf" srcId="{B37DE28C-A5B6-43A1-AC6F-A6CB032C5554}" destId="{36A47425-9027-45F2-AC3D-39C09E69B04C}" srcOrd="1" destOrd="0" presId="urn:microsoft.com/office/officeart/2005/8/layout/hierarchy3"/>
    <dgm:cxn modelId="{AFC0C4D2-F8D3-4904-82F2-7D3B06F34E29}" type="presParOf" srcId="{A9E2B8A9-5172-4CFB-81CB-D7603E0AA72D}" destId="{2B61DA58-CE6B-40F0-B634-8448E94B8A33}" srcOrd="1" destOrd="0" presId="urn:microsoft.com/office/officeart/2005/8/layout/hierarchy3"/>
    <dgm:cxn modelId="{4669D006-9F5B-472A-8803-322B9F9F43CA}" type="presParOf" srcId="{68647332-027E-4B0C-BC62-4F9677FD5BAF}" destId="{2A9BD7DE-F993-4317-9D4A-6CA7EC1846F8}" srcOrd="1" destOrd="0" presId="urn:microsoft.com/office/officeart/2005/8/layout/hierarchy3"/>
    <dgm:cxn modelId="{52422A19-3A81-4CCF-B951-8AA78AFCBC2F}" type="presParOf" srcId="{2A9BD7DE-F993-4317-9D4A-6CA7EC1846F8}" destId="{5FFC8806-BD1F-45D6-BEC1-673DC43103DE}" srcOrd="0" destOrd="0" presId="urn:microsoft.com/office/officeart/2005/8/layout/hierarchy3"/>
    <dgm:cxn modelId="{3DB7468A-B155-40BF-B003-EA9A29CA9424}" type="presParOf" srcId="{5FFC8806-BD1F-45D6-BEC1-673DC43103DE}" destId="{72A2ABA3-44CE-487B-8D7D-1C382E1A94A9}" srcOrd="0" destOrd="0" presId="urn:microsoft.com/office/officeart/2005/8/layout/hierarchy3"/>
    <dgm:cxn modelId="{780EF57A-E409-4AFF-B64F-793E2B42F291}" type="presParOf" srcId="{5FFC8806-BD1F-45D6-BEC1-673DC43103DE}" destId="{369A0BA6-ECB5-4550-B5E6-988630C61E55}" srcOrd="1" destOrd="0" presId="urn:microsoft.com/office/officeart/2005/8/layout/hierarchy3"/>
    <dgm:cxn modelId="{A1A18013-0F00-4D70-BCC9-067E35763FA4}" type="presParOf" srcId="{2A9BD7DE-F993-4317-9D4A-6CA7EC1846F8}" destId="{3430D00A-D228-4B3E-B31B-E4F3A42A8C5C}" srcOrd="1" destOrd="0" presId="urn:microsoft.com/office/officeart/2005/8/layout/hierarchy3"/>
    <dgm:cxn modelId="{61C8A1AA-BA19-4BB9-A064-82D80E37D6D5}" type="presParOf" srcId="{3430D00A-D228-4B3E-B31B-E4F3A42A8C5C}" destId="{080A6D6D-9882-4901-BA5E-C86DA5C130A6}" srcOrd="0" destOrd="0" presId="urn:microsoft.com/office/officeart/2005/8/layout/hierarchy3"/>
    <dgm:cxn modelId="{BD215474-B695-4A3A-9CB8-187030716309}" type="presParOf" srcId="{3430D00A-D228-4B3E-B31B-E4F3A42A8C5C}" destId="{0A9AC1FF-AF57-465A-97F7-31C02A45CD5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7066E5-B414-467C-91F6-E1ACA5CE41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0A0ABF-6D23-4F15-92AB-184FCF7401F1}">
      <dgm:prSet/>
      <dgm:spPr/>
      <dgm:t>
        <a:bodyPr/>
        <a:lstStyle/>
        <a:p>
          <a:r>
            <a:rPr lang="hr-HR" b="0" i="0"/>
            <a:t>Skupovi podataka mogu se stvoriti iz Microsoft Excel (XLSX i XLS) ili npr. Google Sheets proračunskih tablica</a:t>
          </a:r>
          <a:endParaRPr lang="en-US"/>
        </a:p>
      </dgm:t>
    </dgm:pt>
    <dgm:pt modelId="{52B29CAE-6400-4B33-A55B-18B2D3B729E7}" type="parTrans" cxnId="{81A57023-27A0-4FB9-8C21-6DB7885A58FD}">
      <dgm:prSet/>
      <dgm:spPr/>
      <dgm:t>
        <a:bodyPr/>
        <a:lstStyle/>
        <a:p>
          <a:endParaRPr lang="en-US"/>
        </a:p>
      </dgm:t>
    </dgm:pt>
    <dgm:pt modelId="{56F53289-C0F3-4E81-A742-EFFB0BE84048}" type="sibTrans" cxnId="{81A57023-27A0-4FB9-8C21-6DB7885A58FD}">
      <dgm:prSet/>
      <dgm:spPr/>
      <dgm:t>
        <a:bodyPr/>
        <a:lstStyle/>
        <a:p>
          <a:endParaRPr lang="en-US"/>
        </a:p>
      </dgm:t>
    </dgm:pt>
    <dgm:pt modelId="{7A515FE2-076C-4D33-AEC6-EB5ECFE18163}">
      <dgm:prSet/>
      <dgm:spPr/>
      <dgm:t>
        <a:bodyPr/>
        <a:lstStyle/>
        <a:p>
          <a:r>
            <a:rPr lang="hr-HR" dirty="0"/>
            <a:t>Mogu se upotrijebiti i datoteke iz baza podataka</a:t>
          </a:r>
          <a:endParaRPr lang="en-US" dirty="0"/>
        </a:p>
      </dgm:t>
    </dgm:pt>
    <dgm:pt modelId="{5E27F7B0-C4AC-46AF-81B0-AD4609FF7F68}" type="parTrans" cxnId="{16F613B6-9660-4189-8BB7-5C1B34B71F4B}">
      <dgm:prSet/>
      <dgm:spPr/>
      <dgm:t>
        <a:bodyPr/>
        <a:lstStyle/>
        <a:p>
          <a:endParaRPr lang="en-US"/>
        </a:p>
      </dgm:t>
    </dgm:pt>
    <dgm:pt modelId="{FEF8165D-2548-4E0A-9EBC-243567845A18}" type="sibTrans" cxnId="{16F613B6-9660-4189-8BB7-5C1B34B71F4B}">
      <dgm:prSet/>
      <dgm:spPr/>
      <dgm:t>
        <a:bodyPr/>
        <a:lstStyle/>
        <a:p>
          <a:endParaRPr lang="en-US"/>
        </a:p>
      </dgm:t>
    </dgm:pt>
    <dgm:pt modelId="{CDC3C036-55E6-401F-950A-C81A475C4CAC}">
      <dgm:prSet/>
      <dgm:spPr/>
      <dgm:t>
        <a:bodyPr/>
        <a:lstStyle/>
        <a:p>
          <a:r>
            <a:rPr lang="hr-HR"/>
            <a:t>Na primjer izvještaji se izvezu u .xslx ili .xls formatu iz određene baze te ih je potrebno provjeriti i urediti prije objave skupa podataka</a:t>
          </a:r>
          <a:endParaRPr lang="en-US"/>
        </a:p>
      </dgm:t>
    </dgm:pt>
    <dgm:pt modelId="{71E9D2FB-B159-4EDE-BF79-3044242C4AE2}" type="parTrans" cxnId="{CF71E746-30A0-4DE6-B2E7-5F771D5D2073}">
      <dgm:prSet/>
      <dgm:spPr/>
      <dgm:t>
        <a:bodyPr/>
        <a:lstStyle/>
        <a:p>
          <a:endParaRPr lang="en-US"/>
        </a:p>
      </dgm:t>
    </dgm:pt>
    <dgm:pt modelId="{479B966A-8CDD-45D0-B52A-C4D27143E798}" type="sibTrans" cxnId="{CF71E746-30A0-4DE6-B2E7-5F771D5D2073}">
      <dgm:prSet/>
      <dgm:spPr/>
      <dgm:t>
        <a:bodyPr/>
        <a:lstStyle/>
        <a:p>
          <a:endParaRPr lang="en-US"/>
        </a:p>
      </dgm:t>
    </dgm:pt>
    <dgm:pt modelId="{8DDF58D2-A6BE-4CE9-A9D1-06E565E0170D}">
      <dgm:prSet/>
      <dgm:spPr/>
      <dgm:t>
        <a:bodyPr/>
        <a:lstStyle/>
        <a:p>
          <a:r>
            <a:rPr lang="hr-HR"/>
            <a:t>Prvi</a:t>
          </a:r>
          <a:r>
            <a:rPr lang="hr-HR" b="0" i="0"/>
            <a:t> red u tablici sadrži jedinstvene nazive stupaca iz tablice</a:t>
          </a:r>
          <a:endParaRPr lang="en-US"/>
        </a:p>
      </dgm:t>
    </dgm:pt>
    <dgm:pt modelId="{53E1BAC8-2839-49B7-8BA2-15F8509F3C74}" type="parTrans" cxnId="{6BFCAC47-4991-4C8A-B6F0-A37EAD901BA3}">
      <dgm:prSet/>
      <dgm:spPr/>
      <dgm:t>
        <a:bodyPr/>
        <a:lstStyle/>
        <a:p>
          <a:endParaRPr lang="en-US"/>
        </a:p>
      </dgm:t>
    </dgm:pt>
    <dgm:pt modelId="{1782B6F2-169B-428D-B2DD-926FB204088A}" type="sibTrans" cxnId="{6BFCAC47-4991-4C8A-B6F0-A37EAD901BA3}">
      <dgm:prSet/>
      <dgm:spPr/>
      <dgm:t>
        <a:bodyPr/>
        <a:lstStyle/>
        <a:p>
          <a:endParaRPr lang="en-US"/>
        </a:p>
      </dgm:t>
    </dgm:pt>
    <dgm:pt modelId="{00618740-0163-4361-8E30-68E8B8AA74E2}">
      <dgm:prSet/>
      <dgm:spPr/>
      <dgm:t>
        <a:bodyPr/>
        <a:lstStyle/>
        <a:p>
          <a:r>
            <a:rPr lang="hr-HR" dirty="0"/>
            <a:t>Drugi</a:t>
          </a:r>
          <a:r>
            <a:rPr lang="hr-HR" b="0" i="0" dirty="0"/>
            <a:t> i sljedeći redci sadrže podatke za tablicu</a:t>
          </a:r>
          <a:endParaRPr lang="en-US" dirty="0"/>
        </a:p>
      </dgm:t>
    </dgm:pt>
    <dgm:pt modelId="{1ED5F040-5B6D-41C3-8A7E-3A46244AB743}" type="parTrans" cxnId="{241D8278-4170-49F0-9521-9BBA17FEA3B0}">
      <dgm:prSet/>
      <dgm:spPr/>
      <dgm:t>
        <a:bodyPr/>
        <a:lstStyle/>
        <a:p>
          <a:endParaRPr lang="en-US"/>
        </a:p>
      </dgm:t>
    </dgm:pt>
    <dgm:pt modelId="{2E81A0CF-6244-4B20-87D7-2A515BB773C5}" type="sibTrans" cxnId="{241D8278-4170-49F0-9521-9BBA17FEA3B0}">
      <dgm:prSet/>
      <dgm:spPr/>
      <dgm:t>
        <a:bodyPr/>
        <a:lstStyle/>
        <a:p>
          <a:endParaRPr lang="en-US"/>
        </a:p>
      </dgm:t>
    </dgm:pt>
    <dgm:pt modelId="{FE483179-AFB0-4508-A3C1-9E2AD4E80040}">
      <dgm:prSet/>
      <dgm:spPr/>
      <dgm:t>
        <a:bodyPr/>
        <a:lstStyle/>
        <a:p>
          <a:r>
            <a:rPr lang="hr-HR" b="0" i="0"/>
            <a:t>Podaci iz stupca moraju biti iste vrste </a:t>
          </a:r>
          <a:endParaRPr lang="en-US"/>
        </a:p>
      </dgm:t>
    </dgm:pt>
    <dgm:pt modelId="{04F1824C-156B-4A19-9792-345B74C17FB4}" type="parTrans" cxnId="{2B9F62E7-7292-40CC-AF66-0C755FDD3AC5}">
      <dgm:prSet/>
      <dgm:spPr/>
      <dgm:t>
        <a:bodyPr/>
        <a:lstStyle/>
        <a:p>
          <a:endParaRPr lang="en-US"/>
        </a:p>
      </dgm:t>
    </dgm:pt>
    <dgm:pt modelId="{E38AD9B9-A0AC-4163-8250-8D768E96412E}" type="sibTrans" cxnId="{2B9F62E7-7292-40CC-AF66-0C755FDD3AC5}">
      <dgm:prSet/>
      <dgm:spPr/>
      <dgm:t>
        <a:bodyPr/>
        <a:lstStyle/>
        <a:p>
          <a:endParaRPr lang="en-US"/>
        </a:p>
      </dgm:t>
    </dgm:pt>
    <dgm:pt modelId="{850E303D-77FD-45A1-985E-8D468C06A40A}">
      <dgm:prSet/>
      <dgm:spPr/>
      <dgm:t>
        <a:bodyPr/>
        <a:lstStyle/>
        <a:p>
          <a:r>
            <a:rPr lang="hr-HR" b="0" i="0"/>
            <a:t>Na primjer, za adrese e-pošte nemojte upotrebljavati stupac za telefonske brojeve </a:t>
          </a:r>
          <a:endParaRPr lang="en-US"/>
        </a:p>
      </dgm:t>
    </dgm:pt>
    <dgm:pt modelId="{19343096-8000-48AC-9ACF-49956D6B725E}" type="parTrans" cxnId="{DE0C672A-7332-43B4-B11A-17971177EFED}">
      <dgm:prSet/>
      <dgm:spPr/>
      <dgm:t>
        <a:bodyPr/>
        <a:lstStyle/>
        <a:p>
          <a:endParaRPr lang="en-US"/>
        </a:p>
      </dgm:t>
    </dgm:pt>
    <dgm:pt modelId="{CB13206E-5BA3-4807-8B64-3E0A0961FD03}" type="sibTrans" cxnId="{DE0C672A-7332-43B4-B11A-17971177EFED}">
      <dgm:prSet/>
      <dgm:spPr/>
      <dgm:t>
        <a:bodyPr/>
        <a:lstStyle/>
        <a:p>
          <a:endParaRPr lang="en-US"/>
        </a:p>
      </dgm:t>
    </dgm:pt>
    <dgm:pt modelId="{31871613-DF37-48C8-9AA9-72E5A2014C33}">
      <dgm:prSet/>
      <dgm:spPr/>
      <dgm:t>
        <a:bodyPr/>
        <a:lstStyle/>
        <a:p>
          <a:r>
            <a:rPr lang="hr-HR"/>
            <a:t>Format podataka u stupcu mora biti isti (tekst, brojevi, valuta i sl.)</a:t>
          </a:r>
          <a:endParaRPr lang="en-US"/>
        </a:p>
      </dgm:t>
    </dgm:pt>
    <dgm:pt modelId="{14983D55-CBBC-498B-8934-848D834EB48B}" type="parTrans" cxnId="{2D1461FF-0BE1-4B96-9652-7049FA700B46}">
      <dgm:prSet/>
      <dgm:spPr/>
      <dgm:t>
        <a:bodyPr/>
        <a:lstStyle/>
        <a:p>
          <a:endParaRPr lang="en-US"/>
        </a:p>
      </dgm:t>
    </dgm:pt>
    <dgm:pt modelId="{A8B823EB-89F4-4FE2-9E6D-BEE9DCE42522}" type="sibTrans" cxnId="{2D1461FF-0BE1-4B96-9652-7049FA700B46}">
      <dgm:prSet/>
      <dgm:spPr/>
      <dgm:t>
        <a:bodyPr/>
        <a:lstStyle/>
        <a:p>
          <a:endParaRPr lang="en-US"/>
        </a:p>
      </dgm:t>
    </dgm:pt>
    <dgm:pt modelId="{B39121A9-FFCD-472F-95D8-BC4E432F052C}" type="pres">
      <dgm:prSet presAssocID="{857066E5-B414-467C-91F6-E1ACA5CE4184}" presName="Name0" presStyleCnt="0">
        <dgm:presLayoutVars>
          <dgm:dir/>
          <dgm:animLvl val="lvl"/>
          <dgm:resizeHandles val="exact"/>
        </dgm:presLayoutVars>
      </dgm:prSet>
      <dgm:spPr/>
    </dgm:pt>
    <dgm:pt modelId="{D105B2E6-CD05-4EF6-99FB-56673B0DBDCC}" type="pres">
      <dgm:prSet presAssocID="{A10A0ABF-6D23-4F15-92AB-184FCF7401F1}" presName="linNode" presStyleCnt="0"/>
      <dgm:spPr/>
    </dgm:pt>
    <dgm:pt modelId="{94318C0C-BB44-46BA-A15A-F58A83F075D5}" type="pres">
      <dgm:prSet presAssocID="{A10A0ABF-6D23-4F15-92AB-184FCF7401F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9446FA95-8A8B-47B7-9AFD-2D6708CD5FC5}" type="pres">
      <dgm:prSet presAssocID="{56F53289-C0F3-4E81-A742-EFFB0BE84048}" presName="sp" presStyleCnt="0"/>
      <dgm:spPr/>
    </dgm:pt>
    <dgm:pt modelId="{7EB9731B-12D0-4C24-A23B-136350E383F5}" type="pres">
      <dgm:prSet presAssocID="{7A515FE2-076C-4D33-AEC6-EB5ECFE18163}" presName="linNode" presStyleCnt="0"/>
      <dgm:spPr/>
    </dgm:pt>
    <dgm:pt modelId="{AC29707A-B687-4962-8116-E7BB28311424}" type="pres">
      <dgm:prSet presAssocID="{7A515FE2-076C-4D33-AEC6-EB5ECFE18163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21F63F4C-A112-4863-B901-9D5D0A6F9282}" type="pres">
      <dgm:prSet presAssocID="{7A515FE2-076C-4D33-AEC6-EB5ECFE18163}" presName="descendantText" presStyleLbl="alignAccFollowNode1" presStyleIdx="0" presStyleCnt="2">
        <dgm:presLayoutVars>
          <dgm:bulletEnabled val="1"/>
        </dgm:presLayoutVars>
      </dgm:prSet>
      <dgm:spPr/>
    </dgm:pt>
    <dgm:pt modelId="{7FBCA0D8-3890-4AD6-AD37-FBF4852D73C9}" type="pres">
      <dgm:prSet presAssocID="{FEF8165D-2548-4E0A-9EBC-243567845A18}" presName="sp" presStyleCnt="0"/>
      <dgm:spPr/>
    </dgm:pt>
    <dgm:pt modelId="{F5A840DC-53FC-49BD-9242-D3A0C12671BD}" type="pres">
      <dgm:prSet presAssocID="{8DDF58D2-A6BE-4CE9-A9D1-06E565E0170D}" presName="linNode" presStyleCnt="0"/>
      <dgm:spPr/>
    </dgm:pt>
    <dgm:pt modelId="{F2FE2547-75AC-4606-812B-37908E54E9B9}" type="pres">
      <dgm:prSet presAssocID="{8DDF58D2-A6BE-4CE9-A9D1-06E565E0170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9D23F5E-7AD0-47D9-8C4F-58288384DD7D}" type="pres">
      <dgm:prSet presAssocID="{1782B6F2-169B-428D-B2DD-926FB204088A}" presName="sp" presStyleCnt="0"/>
      <dgm:spPr/>
    </dgm:pt>
    <dgm:pt modelId="{8D5582BB-6CE6-40E0-B0F2-AB36C16A27D6}" type="pres">
      <dgm:prSet presAssocID="{00618740-0163-4361-8E30-68E8B8AA74E2}" presName="linNode" presStyleCnt="0"/>
      <dgm:spPr/>
    </dgm:pt>
    <dgm:pt modelId="{0C2DD433-E7AD-4657-AB0C-84B773E590AF}" type="pres">
      <dgm:prSet presAssocID="{00618740-0163-4361-8E30-68E8B8AA74E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82BBB763-D5A8-4E66-BCF4-969A01A2436D}" type="pres">
      <dgm:prSet presAssocID="{00618740-0163-4361-8E30-68E8B8AA74E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1A57023-27A0-4FB9-8C21-6DB7885A58FD}" srcId="{857066E5-B414-467C-91F6-E1ACA5CE4184}" destId="{A10A0ABF-6D23-4F15-92AB-184FCF7401F1}" srcOrd="0" destOrd="0" parTransId="{52B29CAE-6400-4B33-A55B-18B2D3B729E7}" sibTransId="{56F53289-C0F3-4E81-A742-EFFB0BE84048}"/>
    <dgm:cxn modelId="{373E5A24-0ABA-49B2-BE19-7D3ACF68B653}" type="presOf" srcId="{31871613-DF37-48C8-9AA9-72E5A2014C33}" destId="{82BBB763-D5A8-4E66-BCF4-969A01A2436D}" srcOrd="0" destOrd="2" presId="urn:microsoft.com/office/officeart/2005/8/layout/vList5"/>
    <dgm:cxn modelId="{DE0C672A-7332-43B4-B11A-17971177EFED}" srcId="{FE483179-AFB0-4508-A3C1-9E2AD4E80040}" destId="{850E303D-77FD-45A1-985E-8D468C06A40A}" srcOrd="0" destOrd="0" parTransId="{19343096-8000-48AC-9ACF-49956D6B725E}" sibTransId="{CB13206E-5BA3-4807-8B64-3E0A0961FD03}"/>
    <dgm:cxn modelId="{FCCD265F-4F5C-481F-9DDD-3DD1722AF95D}" type="presOf" srcId="{7A515FE2-076C-4D33-AEC6-EB5ECFE18163}" destId="{AC29707A-B687-4962-8116-E7BB28311424}" srcOrd="0" destOrd="0" presId="urn:microsoft.com/office/officeart/2005/8/layout/vList5"/>
    <dgm:cxn modelId="{CF71E746-30A0-4DE6-B2E7-5F771D5D2073}" srcId="{7A515FE2-076C-4D33-AEC6-EB5ECFE18163}" destId="{CDC3C036-55E6-401F-950A-C81A475C4CAC}" srcOrd="0" destOrd="0" parTransId="{71E9D2FB-B159-4EDE-BF79-3044242C4AE2}" sibTransId="{479B966A-8CDD-45D0-B52A-C4D27143E798}"/>
    <dgm:cxn modelId="{6BFCAC47-4991-4C8A-B6F0-A37EAD901BA3}" srcId="{857066E5-B414-467C-91F6-E1ACA5CE4184}" destId="{8DDF58D2-A6BE-4CE9-A9D1-06E565E0170D}" srcOrd="2" destOrd="0" parTransId="{53E1BAC8-2839-49B7-8BA2-15F8509F3C74}" sibTransId="{1782B6F2-169B-428D-B2DD-926FB204088A}"/>
    <dgm:cxn modelId="{6C10CB4B-5E6A-4EA2-8A63-1C22E6F96D69}" type="presOf" srcId="{FE483179-AFB0-4508-A3C1-9E2AD4E80040}" destId="{82BBB763-D5A8-4E66-BCF4-969A01A2436D}" srcOrd="0" destOrd="0" presId="urn:microsoft.com/office/officeart/2005/8/layout/vList5"/>
    <dgm:cxn modelId="{241D8278-4170-49F0-9521-9BBA17FEA3B0}" srcId="{857066E5-B414-467C-91F6-E1ACA5CE4184}" destId="{00618740-0163-4361-8E30-68E8B8AA74E2}" srcOrd="3" destOrd="0" parTransId="{1ED5F040-5B6D-41C3-8A7E-3A46244AB743}" sibTransId="{2E81A0CF-6244-4B20-87D7-2A515BB773C5}"/>
    <dgm:cxn modelId="{B502A778-11A8-4B44-9A25-457DC01EED13}" type="presOf" srcId="{00618740-0163-4361-8E30-68E8B8AA74E2}" destId="{0C2DD433-E7AD-4657-AB0C-84B773E590AF}" srcOrd="0" destOrd="0" presId="urn:microsoft.com/office/officeart/2005/8/layout/vList5"/>
    <dgm:cxn modelId="{4FC4D47E-4579-47F9-ACF7-1538FF950B26}" type="presOf" srcId="{CDC3C036-55E6-401F-950A-C81A475C4CAC}" destId="{21F63F4C-A112-4863-B901-9D5D0A6F9282}" srcOrd="0" destOrd="0" presId="urn:microsoft.com/office/officeart/2005/8/layout/vList5"/>
    <dgm:cxn modelId="{2079B982-48EB-4E03-98C7-5E4C669B1188}" type="presOf" srcId="{857066E5-B414-467C-91F6-E1ACA5CE4184}" destId="{B39121A9-FFCD-472F-95D8-BC4E432F052C}" srcOrd="0" destOrd="0" presId="urn:microsoft.com/office/officeart/2005/8/layout/vList5"/>
    <dgm:cxn modelId="{5DFF49B4-7BF5-48A7-B783-7A53A8A1221E}" type="presOf" srcId="{8DDF58D2-A6BE-4CE9-A9D1-06E565E0170D}" destId="{F2FE2547-75AC-4606-812B-37908E54E9B9}" srcOrd="0" destOrd="0" presId="urn:microsoft.com/office/officeart/2005/8/layout/vList5"/>
    <dgm:cxn modelId="{16F613B6-9660-4189-8BB7-5C1B34B71F4B}" srcId="{857066E5-B414-467C-91F6-E1ACA5CE4184}" destId="{7A515FE2-076C-4D33-AEC6-EB5ECFE18163}" srcOrd="1" destOrd="0" parTransId="{5E27F7B0-C4AC-46AF-81B0-AD4609FF7F68}" sibTransId="{FEF8165D-2548-4E0A-9EBC-243567845A18}"/>
    <dgm:cxn modelId="{8C9CDDBE-748B-45DB-A1B2-103E10182BCA}" type="presOf" srcId="{A10A0ABF-6D23-4F15-92AB-184FCF7401F1}" destId="{94318C0C-BB44-46BA-A15A-F58A83F075D5}" srcOrd="0" destOrd="0" presId="urn:microsoft.com/office/officeart/2005/8/layout/vList5"/>
    <dgm:cxn modelId="{2B9F62E7-7292-40CC-AF66-0C755FDD3AC5}" srcId="{00618740-0163-4361-8E30-68E8B8AA74E2}" destId="{FE483179-AFB0-4508-A3C1-9E2AD4E80040}" srcOrd="0" destOrd="0" parTransId="{04F1824C-156B-4A19-9792-345B74C17FB4}" sibTransId="{E38AD9B9-A0AC-4163-8250-8D768E96412E}"/>
    <dgm:cxn modelId="{0FFF98F7-9854-4D82-9298-637193E9F0DB}" type="presOf" srcId="{850E303D-77FD-45A1-985E-8D468C06A40A}" destId="{82BBB763-D5A8-4E66-BCF4-969A01A2436D}" srcOrd="0" destOrd="1" presId="urn:microsoft.com/office/officeart/2005/8/layout/vList5"/>
    <dgm:cxn modelId="{2D1461FF-0BE1-4B96-9652-7049FA700B46}" srcId="{FE483179-AFB0-4508-A3C1-9E2AD4E80040}" destId="{31871613-DF37-48C8-9AA9-72E5A2014C33}" srcOrd="1" destOrd="0" parTransId="{14983D55-CBBC-498B-8934-848D834EB48B}" sibTransId="{A8B823EB-89F4-4FE2-9E6D-BEE9DCE42522}"/>
    <dgm:cxn modelId="{18784E0A-4F47-460C-8618-C89E9D449618}" type="presParOf" srcId="{B39121A9-FFCD-472F-95D8-BC4E432F052C}" destId="{D105B2E6-CD05-4EF6-99FB-56673B0DBDCC}" srcOrd="0" destOrd="0" presId="urn:microsoft.com/office/officeart/2005/8/layout/vList5"/>
    <dgm:cxn modelId="{43EE2E01-9A63-4B2B-A5D1-ED290EFAEED1}" type="presParOf" srcId="{D105B2E6-CD05-4EF6-99FB-56673B0DBDCC}" destId="{94318C0C-BB44-46BA-A15A-F58A83F075D5}" srcOrd="0" destOrd="0" presId="urn:microsoft.com/office/officeart/2005/8/layout/vList5"/>
    <dgm:cxn modelId="{AAB4B9DB-4F27-45F3-93E4-6C0CC2F156E8}" type="presParOf" srcId="{B39121A9-FFCD-472F-95D8-BC4E432F052C}" destId="{9446FA95-8A8B-47B7-9AFD-2D6708CD5FC5}" srcOrd="1" destOrd="0" presId="urn:microsoft.com/office/officeart/2005/8/layout/vList5"/>
    <dgm:cxn modelId="{B64FF8D3-8B09-4A27-8A12-C4DDB43A1FDA}" type="presParOf" srcId="{B39121A9-FFCD-472F-95D8-BC4E432F052C}" destId="{7EB9731B-12D0-4C24-A23B-136350E383F5}" srcOrd="2" destOrd="0" presId="urn:microsoft.com/office/officeart/2005/8/layout/vList5"/>
    <dgm:cxn modelId="{FCE4EEE4-1AC1-44DF-8BCE-11C39A8E512C}" type="presParOf" srcId="{7EB9731B-12D0-4C24-A23B-136350E383F5}" destId="{AC29707A-B687-4962-8116-E7BB28311424}" srcOrd="0" destOrd="0" presId="urn:microsoft.com/office/officeart/2005/8/layout/vList5"/>
    <dgm:cxn modelId="{4E8A2729-F99A-4164-90CC-DB0559FBE025}" type="presParOf" srcId="{7EB9731B-12D0-4C24-A23B-136350E383F5}" destId="{21F63F4C-A112-4863-B901-9D5D0A6F9282}" srcOrd="1" destOrd="0" presId="urn:microsoft.com/office/officeart/2005/8/layout/vList5"/>
    <dgm:cxn modelId="{ED65D03B-59C6-4769-ABBE-31FBE66758C6}" type="presParOf" srcId="{B39121A9-FFCD-472F-95D8-BC4E432F052C}" destId="{7FBCA0D8-3890-4AD6-AD37-FBF4852D73C9}" srcOrd="3" destOrd="0" presId="urn:microsoft.com/office/officeart/2005/8/layout/vList5"/>
    <dgm:cxn modelId="{3896CA70-AA50-442B-8589-6FB4D904474E}" type="presParOf" srcId="{B39121A9-FFCD-472F-95D8-BC4E432F052C}" destId="{F5A840DC-53FC-49BD-9242-D3A0C12671BD}" srcOrd="4" destOrd="0" presId="urn:microsoft.com/office/officeart/2005/8/layout/vList5"/>
    <dgm:cxn modelId="{63B8EC5C-2FC5-41E4-B0E9-6C7BEF0307EF}" type="presParOf" srcId="{F5A840DC-53FC-49BD-9242-D3A0C12671BD}" destId="{F2FE2547-75AC-4606-812B-37908E54E9B9}" srcOrd="0" destOrd="0" presId="urn:microsoft.com/office/officeart/2005/8/layout/vList5"/>
    <dgm:cxn modelId="{CC034888-93D6-442C-88B7-E22AE650239E}" type="presParOf" srcId="{B39121A9-FFCD-472F-95D8-BC4E432F052C}" destId="{39D23F5E-7AD0-47D9-8C4F-58288384DD7D}" srcOrd="5" destOrd="0" presId="urn:microsoft.com/office/officeart/2005/8/layout/vList5"/>
    <dgm:cxn modelId="{14749826-F574-4ECE-895A-104571510581}" type="presParOf" srcId="{B39121A9-FFCD-472F-95D8-BC4E432F052C}" destId="{8D5582BB-6CE6-40E0-B0F2-AB36C16A27D6}" srcOrd="6" destOrd="0" presId="urn:microsoft.com/office/officeart/2005/8/layout/vList5"/>
    <dgm:cxn modelId="{A4151E9F-E524-4F8A-A341-20C41FC97C60}" type="presParOf" srcId="{8D5582BB-6CE6-40E0-B0F2-AB36C16A27D6}" destId="{0C2DD433-E7AD-4657-AB0C-84B773E590AF}" srcOrd="0" destOrd="0" presId="urn:microsoft.com/office/officeart/2005/8/layout/vList5"/>
    <dgm:cxn modelId="{09D4CB65-3946-426E-ABC4-ADF83DACB682}" type="presParOf" srcId="{8D5582BB-6CE6-40E0-B0F2-AB36C16A27D6}" destId="{82BBB763-D5A8-4E66-BCF4-969A01A243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54D69C-A80F-42F8-8645-8EE3BAFBB96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0E0D58B-E1E0-4484-8102-83F41D1D0EA9}">
      <dgm:prSet/>
      <dgm:spPr/>
      <dgm:t>
        <a:bodyPr/>
        <a:lstStyle/>
        <a:p>
          <a:r>
            <a:rPr lang="hr-HR"/>
            <a:t>Mogu se iskoristiti i postojeći „setovi” podataka (neke postojeće tablice) ali potrebno ih je urediti i prilagoditi za objavu, uz nekoliko pravila koja vrijede i kod kreiranja seta od nule</a:t>
          </a:r>
          <a:endParaRPr lang="en-US"/>
        </a:p>
      </dgm:t>
    </dgm:pt>
    <dgm:pt modelId="{F4BFB1E5-6A00-41E8-A178-C59925942580}" type="parTrans" cxnId="{9D034EAC-6A2F-4AA8-BB30-61BF8C14A66D}">
      <dgm:prSet/>
      <dgm:spPr/>
      <dgm:t>
        <a:bodyPr/>
        <a:lstStyle/>
        <a:p>
          <a:endParaRPr lang="en-US"/>
        </a:p>
      </dgm:t>
    </dgm:pt>
    <dgm:pt modelId="{3491F7D5-7D02-4462-A3AD-1D879C669359}" type="sibTrans" cxnId="{9D034EAC-6A2F-4AA8-BB30-61BF8C14A66D}">
      <dgm:prSet/>
      <dgm:spPr/>
      <dgm:t>
        <a:bodyPr/>
        <a:lstStyle/>
        <a:p>
          <a:endParaRPr lang="en-US"/>
        </a:p>
      </dgm:t>
    </dgm:pt>
    <dgm:pt modelId="{DB339AE0-E0F1-4F8F-9CE6-37092AA9933A}">
      <dgm:prSet/>
      <dgm:spPr/>
      <dgm:t>
        <a:bodyPr/>
        <a:lstStyle/>
        <a:p>
          <a:r>
            <a:rPr lang="hr-HR"/>
            <a:t>Do sada smo naišli na mnogo različitih tablica i uočili određene nedostatke koje je bilo potrebno ručno prepraviti</a:t>
          </a:r>
          <a:endParaRPr lang="en-US"/>
        </a:p>
      </dgm:t>
    </dgm:pt>
    <dgm:pt modelId="{5DAB35E1-88FC-4CCD-9C0F-77BC6EC5E857}" type="parTrans" cxnId="{0B53D752-C707-4AA5-8706-C138B31E3973}">
      <dgm:prSet/>
      <dgm:spPr/>
      <dgm:t>
        <a:bodyPr/>
        <a:lstStyle/>
        <a:p>
          <a:endParaRPr lang="en-US"/>
        </a:p>
      </dgm:t>
    </dgm:pt>
    <dgm:pt modelId="{FD794D50-4088-4DF6-8FBE-8A0DE36CE1C5}" type="sibTrans" cxnId="{0B53D752-C707-4AA5-8706-C138B31E3973}">
      <dgm:prSet/>
      <dgm:spPr/>
      <dgm:t>
        <a:bodyPr/>
        <a:lstStyle/>
        <a:p>
          <a:endParaRPr lang="en-US"/>
        </a:p>
      </dgm:t>
    </dgm:pt>
    <dgm:pt modelId="{CF593EDB-174B-4764-973B-34E8CB042139}" type="pres">
      <dgm:prSet presAssocID="{B154D69C-A80F-42F8-8645-8EE3BAFBB9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8F6DF1-04C8-4FB7-A7D2-DA4FE4F2D546}" type="pres">
      <dgm:prSet presAssocID="{80E0D58B-E1E0-4484-8102-83F41D1D0EA9}" presName="hierRoot1" presStyleCnt="0"/>
      <dgm:spPr/>
    </dgm:pt>
    <dgm:pt modelId="{81666536-0331-41B1-968F-57F098FFB7B9}" type="pres">
      <dgm:prSet presAssocID="{80E0D58B-E1E0-4484-8102-83F41D1D0EA9}" presName="composite" presStyleCnt="0"/>
      <dgm:spPr/>
    </dgm:pt>
    <dgm:pt modelId="{BE82D2BF-1517-45CD-A3B2-E71ABAD6D10E}" type="pres">
      <dgm:prSet presAssocID="{80E0D58B-E1E0-4484-8102-83F41D1D0EA9}" presName="background" presStyleLbl="node0" presStyleIdx="0" presStyleCnt="2"/>
      <dgm:spPr/>
    </dgm:pt>
    <dgm:pt modelId="{E1BEB360-B44A-4741-9649-CE6A4B5965C4}" type="pres">
      <dgm:prSet presAssocID="{80E0D58B-E1E0-4484-8102-83F41D1D0EA9}" presName="text" presStyleLbl="fgAcc0" presStyleIdx="0" presStyleCnt="2">
        <dgm:presLayoutVars>
          <dgm:chPref val="3"/>
        </dgm:presLayoutVars>
      </dgm:prSet>
      <dgm:spPr/>
    </dgm:pt>
    <dgm:pt modelId="{2233A0A8-A889-40AF-A5BD-2B5AB2B2E8CA}" type="pres">
      <dgm:prSet presAssocID="{80E0D58B-E1E0-4484-8102-83F41D1D0EA9}" presName="hierChild2" presStyleCnt="0"/>
      <dgm:spPr/>
    </dgm:pt>
    <dgm:pt modelId="{6D37CD2C-FFBE-47C6-8339-4C8A4C56E4EF}" type="pres">
      <dgm:prSet presAssocID="{DB339AE0-E0F1-4F8F-9CE6-37092AA9933A}" presName="hierRoot1" presStyleCnt="0"/>
      <dgm:spPr/>
    </dgm:pt>
    <dgm:pt modelId="{B6AFBB32-A6B3-4864-A1E6-23991370778D}" type="pres">
      <dgm:prSet presAssocID="{DB339AE0-E0F1-4F8F-9CE6-37092AA9933A}" presName="composite" presStyleCnt="0"/>
      <dgm:spPr/>
    </dgm:pt>
    <dgm:pt modelId="{0A1FF769-A154-48CD-8304-51997716E852}" type="pres">
      <dgm:prSet presAssocID="{DB339AE0-E0F1-4F8F-9CE6-37092AA9933A}" presName="background" presStyleLbl="node0" presStyleIdx="1" presStyleCnt="2"/>
      <dgm:spPr/>
    </dgm:pt>
    <dgm:pt modelId="{48E99723-9A74-41FA-9E1D-B7FBBBC0DBB5}" type="pres">
      <dgm:prSet presAssocID="{DB339AE0-E0F1-4F8F-9CE6-37092AA9933A}" presName="text" presStyleLbl="fgAcc0" presStyleIdx="1" presStyleCnt="2">
        <dgm:presLayoutVars>
          <dgm:chPref val="3"/>
        </dgm:presLayoutVars>
      </dgm:prSet>
      <dgm:spPr/>
    </dgm:pt>
    <dgm:pt modelId="{21444418-4E76-4717-84E5-46F9B067650D}" type="pres">
      <dgm:prSet presAssocID="{DB339AE0-E0F1-4F8F-9CE6-37092AA9933A}" presName="hierChild2" presStyleCnt="0"/>
      <dgm:spPr/>
    </dgm:pt>
  </dgm:ptLst>
  <dgm:cxnLst>
    <dgm:cxn modelId="{24C6B724-2B1A-4776-B11E-D3CAF60AD1B5}" type="presOf" srcId="{B154D69C-A80F-42F8-8645-8EE3BAFBB96E}" destId="{CF593EDB-174B-4764-973B-34E8CB042139}" srcOrd="0" destOrd="0" presId="urn:microsoft.com/office/officeart/2005/8/layout/hierarchy1"/>
    <dgm:cxn modelId="{580BDB6B-EE08-48C1-B791-AC2025041D8F}" type="presOf" srcId="{80E0D58B-E1E0-4484-8102-83F41D1D0EA9}" destId="{E1BEB360-B44A-4741-9649-CE6A4B5965C4}" srcOrd="0" destOrd="0" presId="urn:microsoft.com/office/officeart/2005/8/layout/hierarchy1"/>
    <dgm:cxn modelId="{0B53D752-C707-4AA5-8706-C138B31E3973}" srcId="{B154D69C-A80F-42F8-8645-8EE3BAFBB96E}" destId="{DB339AE0-E0F1-4F8F-9CE6-37092AA9933A}" srcOrd="1" destOrd="0" parTransId="{5DAB35E1-88FC-4CCD-9C0F-77BC6EC5E857}" sibTransId="{FD794D50-4088-4DF6-8FBE-8A0DE36CE1C5}"/>
    <dgm:cxn modelId="{9D034EAC-6A2F-4AA8-BB30-61BF8C14A66D}" srcId="{B154D69C-A80F-42F8-8645-8EE3BAFBB96E}" destId="{80E0D58B-E1E0-4484-8102-83F41D1D0EA9}" srcOrd="0" destOrd="0" parTransId="{F4BFB1E5-6A00-41E8-A178-C59925942580}" sibTransId="{3491F7D5-7D02-4462-A3AD-1D879C669359}"/>
    <dgm:cxn modelId="{A12247C0-0FC5-4161-B8B7-CFD092F952A6}" type="presOf" srcId="{DB339AE0-E0F1-4F8F-9CE6-37092AA9933A}" destId="{48E99723-9A74-41FA-9E1D-B7FBBBC0DBB5}" srcOrd="0" destOrd="0" presId="urn:microsoft.com/office/officeart/2005/8/layout/hierarchy1"/>
    <dgm:cxn modelId="{E7EC9A80-1F84-42F0-8C55-D3ECEF09D952}" type="presParOf" srcId="{CF593EDB-174B-4764-973B-34E8CB042139}" destId="{8D8F6DF1-04C8-4FB7-A7D2-DA4FE4F2D546}" srcOrd="0" destOrd="0" presId="urn:microsoft.com/office/officeart/2005/8/layout/hierarchy1"/>
    <dgm:cxn modelId="{9DF55973-424E-4BF8-9808-9170929CD903}" type="presParOf" srcId="{8D8F6DF1-04C8-4FB7-A7D2-DA4FE4F2D546}" destId="{81666536-0331-41B1-968F-57F098FFB7B9}" srcOrd="0" destOrd="0" presId="urn:microsoft.com/office/officeart/2005/8/layout/hierarchy1"/>
    <dgm:cxn modelId="{631B7CD8-533A-4E8A-AA0B-5F5B2D38613D}" type="presParOf" srcId="{81666536-0331-41B1-968F-57F098FFB7B9}" destId="{BE82D2BF-1517-45CD-A3B2-E71ABAD6D10E}" srcOrd="0" destOrd="0" presId="urn:microsoft.com/office/officeart/2005/8/layout/hierarchy1"/>
    <dgm:cxn modelId="{9348C8EA-8FE2-4D83-9569-37DA617C527C}" type="presParOf" srcId="{81666536-0331-41B1-968F-57F098FFB7B9}" destId="{E1BEB360-B44A-4741-9649-CE6A4B5965C4}" srcOrd="1" destOrd="0" presId="urn:microsoft.com/office/officeart/2005/8/layout/hierarchy1"/>
    <dgm:cxn modelId="{6E5D19E2-8F83-41A2-9921-32CB82F1990E}" type="presParOf" srcId="{8D8F6DF1-04C8-4FB7-A7D2-DA4FE4F2D546}" destId="{2233A0A8-A889-40AF-A5BD-2B5AB2B2E8CA}" srcOrd="1" destOrd="0" presId="urn:microsoft.com/office/officeart/2005/8/layout/hierarchy1"/>
    <dgm:cxn modelId="{FC54D191-88EC-4FBE-8FEC-A9EF1CAEC90A}" type="presParOf" srcId="{CF593EDB-174B-4764-973B-34E8CB042139}" destId="{6D37CD2C-FFBE-47C6-8339-4C8A4C56E4EF}" srcOrd="1" destOrd="0" presId="urn:microsoft.com/office/officeart/2005/8/layout/hierarchy1"/>
    <dgm:cxn modelId="{9B775BAD-2702-4E22-9A56-B705B849820E}" type="presParOf" srcId="{6D37CD2C-FFBE-47C6-8339-4C8A4C56E4EF}" destId="{B6AFBB32-A6B3-4864-A1E6-23991370778D}" srcOrd="0" destOrd="0" presId="urn:microsoft.com/office/officeart/2005/8/layout/hierarchy1"/>
    <dgm:cxn modelId="{FFDAB173-C5EA-47ED-A9EC-25A4C34BED19}" type="presParOf" srcId="{B6AFBB32-A6B3-4864-A1E6-23991370778D}" destId="{0A1FF769-A154-48CD-8304-51997716E852}" srcOrd="0" destOrd="0" presId="urn:microsoft.com/office/officeart/2005/8/layout/hierarchy1"/>
    <dgm:cxn modelId="{B9C96D4B-CB42-4BBB-A8C9-42EAF11FF682}" type="presParOf" srcId="{B6AFBB32-A6B3-4864-A1E6-23991370778D}" destId="{48E99723-9A74-41FA-9E1D-B7FBBBC0DBB5}" srcOrd="1" destOrd="0" presId="urn:microsoft.com/office/officeart/2005/8/layout/hierarchy1"/>
    <dgm:cxn modelId="{1616C368-2BDC-43B5-9FEF-9ECCD720700C}" type="presParOf" srcId="{6D37CD2C-FFBE-47C6-8339-4C8A4C56E4EF}" destId="{21444418-4E76-4717-84E5-46F9B067650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E1E83-66F2-41D5-A8EB-9BF6D3F81CF4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E4811-7819-4CE7-AD2E-66186DB8F5A3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Skupovi podataka čija je ponovna uporaba povezana sa znatnim socioekonomskim koristima predstavljaju visokovrijedne skupove podataka, koji trebaju biti dostupni na način propisan Zakonom o pravu na pristup informacijama („Narodne novine“, broj 25/13, 85/15 i 69/22).</a:t>
          </a:r>
          <a:endParaRPr lang="en-US" sz="1200" kern="1200" dirty="0"/>
        </a:p>
      </dsp:txBody>
      <dsp:txXfrm>
        <a:off x="383617" y="1447754"/>
        <a:ext cx="2847502" cy="1768010"/>
      </dsp:txXfrm>
    </dsp:sp>
    <dsp:sp modelId="{6A928444-4651-4D8F-B75A-B2D8651C750A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FA465-C369-4265-9158-2CC056790A7E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Visokovrijedni skupovi podataka odabrani su iz šest tematskih kategorija te je riječ o geoprostornim, meteorološkim i statističkim podacima, trgovačkim društvima i vlasništvu nad njima, kao i o podacima vezanim uz promatranje okoliša te mobilnosti.</a:t>
          </a:r>
          <a:endParaRPr lang="en-US" sz="1200" kern="1200" dirty="0"/>
        </a:p>
      </dsp:txBody>
      <dsp:txXfrm>
        <a:off x="3998355" y="1447754"/>
        <a:ext cx="2847502" cy="1768010"/>
      </dsp:txXfrm>
    </dsp:sp>
    <dsp:sp modelId="{9AAAB9AF-CACE-422A-BD9B-6D5DA286B571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8BEB2-8892-4F77-8EE4-D1AB8820B1D2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Direktiva (EU) 2019/1024 Europskog parlamenta i Vijeća od 20. lipnja 2019. o otvorenim podacima i ponovnoj upotrebi informacija javnog sektora je stoga obvezala </a:t>
          </a:r>
          <a:r>
            <a:rPr lang="hr-HR" sz="1200" kern="1200" dirty="0">
              <a:hlinkClick xmlns:r="http://schemas.openxmlformats.org/officeDocument/2006/relationships" r:id="rId1"/>
            </a:rPr>
            <a:t>Europsku komisiju</a:t>
          </a:r>
          <a:r>
            <a:rPr lang="hr-HR" sz="1200" kern="1200" dirty="0"/>
            <a:t> na usvajanje popisa skupova podataka visoke vrijednosti, koje je potrebno bez naknade učiniti dostupnima u strojno čitljivom obliku putem sučelja za programiranje. </a:t>
          </a:r>
          <a:endParaRPr lang="en-US" sz="1200" kern="1200" dirty="0"/>
        </a:p>
      </dsp:txBody>
      <dsp:txXfrm>
        <a:off x="7613092" y="1447754"/>
        <a:ext cx="2847502" cy="17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16559-17CE-43B7-B2A6-7E1DECFE6E8B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63C75-DBE7-4DA9-80E0-F6F800A0FD30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Kako bi se osigurala objava skupova podataka u otvorenom formatu bitno je poznavati formate koji osiguravaju traženu otvorenost, pri čemu se najčešće koristi klasifikacija '5 zvjezdica otvorenih podataka' koju je definirao Tim </a:t>
          </a:r>
          <a:r>
            <a:rPr lang="hr-HR" sz="2000" kern="1200" dirty="0" err="1"/>
            <a:t>Berners</a:t>
          </a:r>
          <a:r>
            <a:rPr lang="hr-HR" sz="2000" kern="1200" dirty="0"/>
            <a:t>- Lee27, a razina tri zvjezdice minimum je za publiciranje otvorenih podataka.</a:t>
          </a:r>
          <a:endParaRPr lang="en-US" sz="2000" kern="1200" dirty="0"/>
        </a:p>
      </dsp:txBody>
      <dsp:txXfrm>
        <a:off x="585701" y="1066737"/>
        <a:ext cx="4337991" cy="2693452"/>
      </dsp:txXfrm>
    </dsp:sp>
    <dsp:sp modelId="{1184A08F-92C6-4224-817B-D0CBB743B5D9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20160-7DB7-40FC-81DC-730EFC233ECD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Preporuča se upotreba formata otvorenog standarda CSV, a ukoliko je to moguće i TSV, JSON, XML, te RDF, odnosno neki od oblika koji podržava </a:t>
          </a:r>
          <a:r>
            <a:rPr lang="hr-HR" sz="2000" kern="1200" dirty="0" err="1"/>
            <a:t>povezljive</a:t>
          </a:r>
          <a:r>
            <a:rPr lang="hr-HR" sz="2000" kern="1200" dirty="0"/>
            <a:t> (</a:t>
          </a:r>
          <a:r>
            <a:rPr lang="hr-HR" sz="2000" kern="1200" dirty="0" err="1"/>
            <a:t>linked</a:t>
          </a:r>
          <a:r>
            <a:rPr lang="hr-HR" sz="2000" kern="1200" dirty="0"/>
            <a:t>) podatke uz pomoć URI-ja, dok je za geoprostorne podatke poželjno koristiti </a:t>
          </a:r>
          <a:r>
            <a:rPr lang="hr-HR" sz="2000" kern="1200" dirty="0" err="1"/>
            <a:t>Shapefile</a:t>
          </a:r>
          <a:r>
            <a:rPr lang="hr-HR" sz="2000" kern="1200" dirty="0"/>
            <a:t>, </a:t>
          </a:r>
          <a:r>
            <a:rPr lang="hr-HR" sz="2000" kern="1200" dirty="0" err="1"/>
            <a:t>GeoJSON</a:t>
          </a:r>
          <a:r>
            <a:rPr lang="hr-HR" sz="2000" kern="1200" dirty="0"/>
            <a:t>, GML, KML.</a:t>
          </a:r>
          <a:endParaRPr lang="en-US" sz="2000" kern="1200" dirty="0"/>
        </a:p>
      </dsp:txBody>
      <dsp:txXfrm>
        <a:off x="6092527" y="1066737"/>
        <a:ext cx="4337991" cy="2693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8E55A-F383-4F80-8CD4-A84600053353}">
      <dsp:nvSpPr>
        <dsp:cNvPr id="0" name=""/>
        <dsp:cNvSpPr/>
      </dsp:nvSpPr>
      <dsp:spPr>
        <a:xfrm>
          <a:off x="908177" y="857"/>
          <a:ext cx="3866331" cy="1933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GU za obrazovanje, sport i mlade dostavio je „Registar sportskih djelatnosti” u .</a:t>
          </a:r>
          <a:r>
            <a:rPr lang="hr-HR" sz="2500" kern="1200" dirty="0" err="1"/>
            <a:t>xls</a:t>
          </a:r>
          <a:r>
            <a:rPr lang="hr-HR" sz="2500" kern="1200" dirty="0"/>
            <a:t> i .</a:t>
          </a:r>
          <a:r>
            <a:rPr lang="hr-HR" sz="2500" kern="1200" dirty="0" err="1"/>
            <a:t>csv</a:t>
          </a:r>
          <a:r>
            <a:rPr lang="hr-HR" sz="2500" kern="1200" dirty="0"/>
            <a:t> formatu</a:t>
          </a:r>
          <a:endParaRPr lang="en-US" sz="2500" kern="1200" dirty="0"/>
        </a:p>
      </dsp:txBody>
      <dsp:txXfrm>
        <a:off x="964797" y="57477"/>
        <a:ext cx="3753091" cy="1819925"/>
      </dsp:txXfrm>
    </dsp:sp>
    <dsp:sp modelId="{72A2ABA3-44CE-487B-8D7D-1C382E1A94A9}">
      <dsp:nvSpPr>
        <dsp:cNvPr id="0" name=""/>
        <dsp:cNvSpPr/>
      </dsp:nvSpPr>
      <dsp:spPr>
        <a:xfrm>
          <a:off x="5741091" y="857"/>
          <a:ext cx="3866331" cy="1933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Tablica sadrži stupce (kolone) sa sljedećim podacima: </a:t>
          </a:r>
          <a:endParaRPr lang="en-US" sz="2500" kern="1200"/>
        </a:p>
      </dsp:txBody>
      <dsp:txXfrm>
        <a:off x="5797711" y="57477"/>
        <a:ext cx="3753091" cy="1819925"/>
      </dsp:txXfrm>
    </dsp:sp>
    <dsp:sp modelId="{080A6D6D-9882-4901-BA5E-C86DA5C130A6}">
      <dsp:nvSpPr>
        <dsp:cNvPr id="0" name=""/>
        <dsp:cNvSpPr/>
      </dsp:nvSpPr>
      <dsp:spPr>
        <a:xfrm>
          <a:off x="6127724" y="1934023"/>
          <a:ext cx="386633" cy="1449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874"/>
              </a:lnTo>
              <a:lnTo>
                <a:pt x="386633" y="144987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AC1FF-AF57-465A-97F7-31C02A45CD5B}">
      <dsp:nvSpPr>
        <dsp:cNvPr id="0" name=""/>
        <dsp:cNvSpPr/>
      </dsp:nvSpPr>
      <dsp:spPr>
        <a:xfrm>
          <a:off x="6514357" y="2417314"/>
          <a:ext cx="3093065" cy="1933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b="0" i="0" kern="1200" dirty="0"/>
            <a:t>OIB, Registracijski broj Registra sportskih djelatnosti, Klasa uvođenja u Registar sportskih djelatnosti, Datum dodjele klase i urudžbenog broja u Registru sportskih djelatnosti, Naziv, Tip subjekta, Tip udruge, Naziv pravne osobe, Skraćeni naziv pravne osobe, Naziv i skraćeni naziv pravne osobe na stranom jeziku, Adresa sjedišta pravne osobe (ulica i kućni br.), Grad pravne osobe, Datum rješenja o upisu u Registar udruga RH odnosno Sudski registar Grad pravne osobe, Broj rješenja o upisu u Registar udruga odnosno Sudski registar (Klasa/Urudžbeni broj), Broj pod kojim su pravne osobe upisane u Registru udruga RH odnosno Sudskom registru, Datum upisa pravne osobe u Registru udruga RH odnosno Sudski </a:t>
          </a:r>
          <a:r>
            <a:rPr lang="hr-HR" sz="800" b="0" i="0" kern="1200" dirty="0" err="1"/>
            <a:t>registare</a:t>
          </a:r>
          <a:r>
            <a:rPr lang="hr-HR" sz="800" b="0" i="0" kern="1200" dirty="0"/>
            <a:t>, Datum zadnje održane Izborne skupštine, Sport, Sportska djelatnost, Osobe ovlaštene za zastupanje , Napomena (Povijest izmjena)</a:t>
          </a:r>
          <a:endParaRPr lang="en-US" sz="800" kern="1200" dirty="0"/>
        </a:p>
      </dsp:txBody>
      <dsp:txXfrm>
        <a:off x="6570977" y="2473934"/>
        <a:ext cx="2979825" cy="18199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18C0C-BB44-46BA-A15A-F58A83F075D5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0" i="0" kern="1200"/>
            <a:t>Skupovi podataka mogu se stvoriti iz Microsoft Excel (XLSX i XLS) ili npr. Google Sheets proračunskih tablica</a:t>
          </a:r>
          <a:endParaRPr lang="en-US" sz="1800" kern="1200"/>
        </a:p>
      </dsp:txBody>
      <dsp:txXfrm>
        <a:off x="51133" y="53310"/>
        <a:ext cx="3683350" cy="945199"/>
      </dsp:txXfrm>
    </dsp:sp>
    <dsp:sp modelId="{21F63F4C-A112-4863-B901-9D5D0A6F9282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Na primjer izvještaji se izvezu u .xslx ili .xls formatu iz određene baze te ih je potrebno provjeriti i urediti prije objave skupa podataka</a:t>
          </a:r>
          <a:endParaRPr lang="en-US" sz="1400" kern="1200"/>
        </a:p>
      </dsp:txBody>
      <dsp:txXfrm rot="-5400000">
        <a:off x="3785615" y="1247670"/>
        <a:ext cx="6689078" cy="756160"/>
      </dsp:txXfrm>
    </dsp:sp>
    <dsp:sp modelId="{AC29707A-B687-4962-8116-E7BB28311424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Mogu se upotrijebiti i datoteke iz baza podataka</a:t>
          </a:r>
          <a:endParaRPr lang="en-US" sz="1800" kern="1200" dirty="0"/>
        </a:p>
      </dsp:txBody>
      <dsp:txXfrm>
        <a:off x="51133" y="1153149"/>
        <a:ext cx="3683350" cy="945199"/>
      </dsp:txXfrm>
    </dsp:sp>
    <dsp:sp modelId="{F2FE2547-75AC-4606-812B-37908E54E9B9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Prvi</a:t>
          </a:r>
          <a:r>
            <a:rPr lang="hr-HR" sz="1800" b="0" i="0" kern="1200"/>
            <a:t> red u tablici sadrži jedinstvene nazive stupaca iz tablice</a:t>
          </a:r>
          <a:endParaRPr lang="en-US" sz="1800" kern="1200"/>
        </a:p>
      </dsp:txBody>
      <dsp:txXfrm>
        <a:off x="51133" y="2252988"/>
        <a:ext cx="3683350" cy="945199"/>
      </dsp:txXfrm>
    </dsp:sp>
    <dsp:sp modelId="{82BBB763-D5A8-4E66-BCF4-969A01A2436D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0" i="0" kern="1200"/>
            <a:t>Podaci iz stupca moraju biti iste vrste 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b="0" i="0" kern="1200"/>
            <a:t>Na primjer, za adrese e-pošte nemojte upotrebljavati stupac za telefonske brojeve 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400" kern="1200"/>
            <a:t>Format podataka u stupcu mora biti isti (tekst, brojevi, valuta i sl.)</a:t>
          </a:r>
          <a:endParaRPr lang="en-US" sz="1400" kern="1200"/>
        </a:p>
      </dsp:txBody>
      <dsp:txXfrm rot="-5400000">
        <a:off x="3785615" y="3447347"/>
        <a:ext cx="6689078" cy="756160"/>
      </dsp:txXfrm>
    </dsp:sp>
    <dsp:sp modelId="{0C2DD433-E7AD-4657-AB0C-84B773E590AF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Drugi</a:t>
          </a:r>
          <a:r>
            <a:rPr lang="hr-HR" sz="1800" b="0" i="0" kern="1200" dirty="0"/>
            <a:t> i sljedeći redci sadrže podatke za tablicu</a:t>
          </a:r>
          <a:endParaRPr lang="en-US" sz="1800" kern="1200" dirty="0"/>
        </a:p>
      </dsp:txBody>
      <dsp:txXfrm>
        <a:off x="51133" y="3352827"/>
        <a:ext cx="3683350" cy="945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2D2BF-1517-45CD-A3B2-E71ABAD6D10E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EB360-B44A-4741-9649-CE6A4B5965C4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Mogu se iskoristiti i postojeći „setovi” podataka (neke postojeće tablice) ali potrebno ih je urediti i prilagoditi za objavu, uz nekoliko pravila koja vrijede i kod kreiranja seta od nule</a:t>
          </a:r>
          <a:endParaRPr lang="en-US" sz="2500" kern="1200"/>
        </a:p>
      </dsp:txBody>
      <dsp:txXfrm>
        <a:off x="585701" y="1066737"/>
        <a:ext cx="4337991" cy="2693452"/>
      </dsp:txXfrm>
    </dsp:sp>
    <dsp:sp modelId="{0A1FF769-A154-48CD-8304-51997716E852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99723-9A74-41FA-9E1D-B7FBBBC0DBB5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Do sada smo naišli na mnogo različitih tablica i uočili određene nedostatke koje je bilo potrebno ručno prepraviti</a:t>
          </a:r>
          <a:endParaRPr lang="en-US" sz="2500" kern="1200"/>
        </a:p>
      </dsp:txBody>
      <dsp:txXfrm>
        <a:off x="6092527" y="1066737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FCEE7-8B31-400A-957F-D4007E358C34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F1F3B-9A51-410D-8189-EAE29A44D5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595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F1F3B-9A51-410D-8189-EAE29A44D541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409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386-3DF4-4691-8445-200892C8515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29AF-AA9C-4BAC-933F-FEC1B1C901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6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386-3DF4-4691-8445-200892C8515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29AF-AA9C-4BAC-933F-FEC1B1C901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813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386-3DF4-4691-8445-200892C8515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29AF-AA9C-4BAC-933F-FEC1B1C901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307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386-3DF4-4691-8445-200892C8515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29AF-AA9C-4BAC-933F-FEC1B1C901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10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386-3DF4-4691-8445-200892C8515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29AF-AA9C-4BAC-933F-FEC1B1C901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726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386-3DF4-4691-8445-200892C8515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29AF-AA9C-4BAC-933F-FEC1B1C901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359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386-3DF4-4691-8445-200892C8515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29AF-AA9C-4BAC-933F-FEC1B1C901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249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386-3DF4-4691-8445-200892C8515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29AF-AA9C-4BAC-933F-FEC1B1C901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036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386-3DF4-4691-8445-200892C8515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29AF-AA9C-4BAC-933F-FEC1B1C901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375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386-3DF4-4691-8445-200892C8515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29AF-AA9C-4BAC-933F-FEC1B1C901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077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F386-3DF4-4691-8445-200892C8515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A29AF-AA9C-4BAC-933F-FEC1B1C901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327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1EF386-3DF4-4691-8445-200892C85153}" type="datetimeFigureOut">
              <a:rPr lang="hr-HR" smtClean="0"/>
              <a:t>10.6.2024.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EA29AF-AA9C-4BAC-933F-FEC1B1C901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79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zagreb.hr/dataset/registar-sportskih-djelatnosti/resource/10ee6e10-e744-443a-8d19-f97a67903c2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B8C73-75F7-942B-A0D5-6775E53A4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hr-HR" sz="4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Kreiranje skupova otvorenih podataka </a:t>
            </a:r>
            <a:br>
              <a:rPr lang="hr-HR" sz="4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hr-HR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D7741-501E-9F9D-12E1-F93DF324B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018" y="293587"/>
            <a:ext cx="10005951" cy="992005"/>
          </a:xfrm>
        </p:spPr>
        <p:txBody>
          <a:bodyPr anchor="ctr">
            <a:normAutofit/>
          </a:bodyPr>
          <a:lstStyle/>
          <a:p>
            <a:pPr algn="l">
              <a:lnSpc>
                <a:spcPts val="1400"/>
              </a:lnSpc>
            </a:pPr>
            <a:r>
              <a:rPr lang="hr-HR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GRAD ZAGREB</a:t>
            </a:r>
            <a:r>
              <a:rPr lang="hr-HR" sz="1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I </a:t>
            </a:r>
            <a:r>
              <a:rPr lang="hr-HR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Služba za informacijski sustav i tehničke poslove</a:t>
            </a:r>
          </a:p>
          <a:p>
            <a:pPr algn="l"/>
            <a:endParaRPr lang="hr-H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877EC5E-1893-CB72-7496-E281E5D27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E144BF4-F4CC-7B5A-A3C6-2EB49B298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9" y="4704939"/>
            <a:ext cx="11832887" cy="1862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4BFA40-5975-8886-4BC1-6B7FCA0C1008}"/>
              </a:ext>
            </a:extLst>
          </p:cNvPr>
          <p:cNvSpPr txBox="1"/>
          <p:nvPr/>
        </p:nvSpPr>
        <p:spPr>
          <a:xfrm>
            <a:off x="1314822" y="3451041"/>
            <a:ext cx="6097508" cy="660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hr-HR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Portal otvorenih podataka</a:t>
            </a:r>
            <a:endParaRPr lang="hr-HR" sz="180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data.zagreb.hr</a:t>
            </a:r>
            <a:endParaRPr lang="hr-HR" sz="1800" b="1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27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B6DF-F7BB-C122-DA84-658D46C9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Kreiranje seta podataka</a:t>
            </a:r>
            <a:endParaRPr lang="hr-HR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2C5CAE-2682-AD09-0473-F1C2A6880B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1317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B0DB664B-795E-C659-51F5-E2B5269452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293" y="4368367"/>
            <a:ext cx="6710507" cy="323475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817DBA7-0D6E-D94E-8C39-D6FD26692A89}"/>
              </a:ext>
            </a:extLst>
          </p:cNvPr>
          <p:cNvCxnSpPr>
            <a:cxnSpLocks/>
          </p:cNvCxnSpPr>
          <p:nvPr/>
        </p:nvCxnSpPr>
        <p:spPr>
          <a:xfrm>
            <a:off x="6096000" y="3892990"/>
            <a:ext cx="0" cy="4461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3A381C-FACC-FF4E-FE94-BF7D8C497DD5}"/>
              </a:ext>
            </a:extLst>
          </p:cNvPr>
          <p:cNvCxnSpPr>
            <a:cxnSpLocks/>
          </p:cNvCxnSpPr>
          <p:nvPr/>
        </p:nvCxnSpPr>
        <p:spPr>
          <a:xfrm flipV="1">
            <a:off x="7722057" y="4780230"/>
            <a:ext cx="0" cy="425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551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6A690-61DA-1DFC-AF8F-3E3DB2EA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268" y="0"/>
            <a:ext cx="4959603" cy="1642969"/>
          </a:xfrm>
        </p:spPr>
        <p:txBody>
          <a:bodyPr anchor="b">
            <a:normAutofit/>
          </a:bodyPr>
          <a:lstStyle/>
          <a:p>
            <a:r>
              <a:rPr lang="hr-HR" sz="4000" dirty="0"/>
              <a:t>Primjer tablice u Excelu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88100-0C01-7BF7-F3A8-2F9D3C3D3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47" y="1439115"/>
            <a:ext cx="4959603" cy="3522569"/>
          </a:xfrm>
        </p:spPr>
        <p:txBody>
          <a:bodyPr anchor="t">
            <a:normAutofit/>
          </a:bodyPr>
          <a:lstStyle/>
          <a:p>
            <a:r>
              <a:rPr lang="hr-HR" sz="2000" dirty="0"/>
              <a:t>Set podataka je </a:t>
            </a:r>
            <a:r>
              <a:rPr lang="hr-HR" sz="2000" i="1" dirty="0"/>
              <a:t>„</a:t>
            </a:r>
            <a:r>
              <a:rPr lang="hr-HR" sz="2000" i="1" dirty="0">
                <a:effectLst/>
                <a:highlight>
                  <a:srgbClr val="FFFFFF"/>
                </a:highlight>
              </a:rPr>
              <a:t>Registar naziva ulica” </a:t>
            </a:r>
            <a:r>
              <a:rPr lang="hr-HR" sz="2000" i="0" dirty="0">
                <a:effectLst/>
                <a:highlight>
                  <a:srgbClr val="FFFFFF"/>
                </a:highlight>
              </a:rPr>
              <a:t>te ga je moguće preuzeti na stranicama Portala otvorenih podataka Grada Zagreba: </a:t>
            </a:r>
          </a:p>
          <a:p>
            <a:endParaRPr lang="hr-HR" sz="2000" i="0" dirty="0">
              <a:effectLst/>
              <a:highlight>
                <a:srgbClr val="FFFFFF"/>
              </a:highlight>
            </a:endParaRPr>
          </a:p>
          <a:p>
            <a:endParaRPr lang="hr-HR" sz="2000" b="1" i="0" dirty="0">
              <a:effectLst/>
              <a:highlight>
                <a:srgbClr val="FFFFFF"/>
              </a:highlight>
              <a:latin typeface="Monda"/>
            </a:endParaRPr>
          </a:p>
          <a:p>
            <a:pPr marL="0" indent="0">
              <a:buNone/>
            </a:pPr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EF0F26-24CE-D6FC-AE41-7DA71CDF4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952" y="2158672"/>
            <a:ext cx="6433919" cy="352256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4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74C02-A41F-1082-9565-4991EDC3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kern="1200">
                <a:latin typeface="+mj-lt"/>
                <a:ea typeface="+mj-ea"/>
                <a:cs typeface="+mj-cs"/>
              </a:rPr>
              <a:t>Set podataka je </a:t>
            </a:r>
            <a:r>
              <a:rPr lang="en-US" sz="2200" i="1"/>
              <a:t>„</a:t>
            </a:r>
            <a:r>
              <a:rPr lang="hr-HR" sz="2200" i="1"/>
              <a:t>Potpore za turizam GZ</a:t>
            </a:r>
            <a:r>
              <a:rPr lang="en-US" sz="2200" i="1" kern="1200"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” </a:t>
            </a:r>
            <a:r>
              <a:rPr lang="en-US" sz="2200" i="0" kern="1200"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  <a:t>te ga je moguće preuzeti na stranicama Portala otvorenih podataka Grada Zagreba: </a:t>
            </a:r>
            <a:br>
              <a:rPr lang="en-US" sz="2200" i="0" kern="1200"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rPr>
            </a:br>
            <a:endParaRPr lang="en-US" sz="2200" kern="1200"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2F6036-00C2-F264-31E3-1C0926490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540" y="2144990"/>
            <a:ext cx="6938920" cy="30184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85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36297-CEAB-F651-D07E-6C7CA3CC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hr-HR" sz="5200"/>
              <a:t>Uređivanje postojećeg seta podataka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394BD4FB-E50C-3143-4A97-802FE55AC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7463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6034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57C517-8D09-17C3-6334-6678788900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643968"/>
              </p:ext>
            </p:extLst>
          </p:nvPr>
        </p:nvGraphicFramePr>
        <p:xfrm>
          <a:off x="3077845" y="1129473"/>
          <a:ext cx="6036310" cy="459905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49885">
                  <a:extLst>
                    <a:ext uri="{9D8B030D-6E8A-4147-A177-3AD203B41FA5}">
                      <a16:colId xmlns:a16="http://schemas.microsoft.com/office/drawing/2014/main" val="1966660020"/>
                    </a:ext>
                  </a:extLst>
                </a:gridCol>
                <a:gridCol w="3648075">
                  <a:extLst>
                    <a:ext uri="{9D8B030D-6E8A-4147-A177-3AD203B41FA5}">
                      <a16:colId xmlns:a16="http://schemas.microsoft.com/office/drawing/2014/main" val="404555326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14581583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 dirty="0">
                          <a:effectLst/>
                        </a:rPr>
                        <a:t>RB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 b="1" dirty="0">
                          <a:effectLst/>
                        </a:rPr>
                        <a:t>Problem</a:t>
                      </a:r>
                      <a:endParaRPr lang="hr-HR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 dirty="0">
                          <a:effectLst/>
                        </a:rPr>
                        <a:t>Napomena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55024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hr-HR" sz="1100" dirty="0">
                          <a:effectLst/>
                        </a:rPr>
                        <a:t>1.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 dirty="0">
                          <a:effectLst/>
                        </a:rPr>
                        <a:t>Brisanje podataka o autoru i djelatniku koji je uradio posljednje promjene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 dirty="0">
                          <a:effectLst/>
                        </a:rPr>
                        <a:t>Dodatne upute na sljedećem slajdu 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83111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hr-HR" sz="1100" dirty="0">
                          <a:effectLst/>
                        </a:rPr>
                        <a:t>2.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 dirty="0">
                          <a:effectLst/>
                        </a:rPr>
                        <a:t>Potrebno je pobrisati prazne </a:t>
                      </a:r>
                      <a:r>
                        <a:rPr lang="hr-HR" sz="1100" dirty="0" err="1">
                          <a:effectLst/>
                        </a:rPr>
                        <a:t>sheetove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2366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hr-HR" sz="1100" dirty="0">
                          <a:effectLst/>
                        </a:rPr>
                        <a:t>3.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 dirty="0">
                          <a:effectLst/>
                        </a:rPr>
                        <a:t>Nazivi datoteke ne smiju imati Hrvatske znakove. </a:t>
                      </a:r>
                    </a:p>
                    <a:p>
                      <a:pPr marL="171450" indent="-171450" algn="just">
                        <a:lnSpc>
                          <a:spcPts val="14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r-HR" sz="1100" dirty="0">
                          <a:effectLst/>
                        </a:rPr>
                        <a:t>Potrebno </a:t>
                      </a:r>
                      <a:r>
                        <a:rPr lang="hr-HR" sz="1100" dirty="0" err="1">
                          <a:effectLst/>
                        </a:rPr>
                        <a:t>promjeniti</a:t>
                      </a:r>
                      <a:r>
                        <a:rPr lang="hr-HR" sz="1100" dirty="0">
                          <a:effectLst/>
                        </a:rPr>
                        <a:t> „</a:t>
                      </a:r>
                      <a:r>
                        <a:rPr lang="hr-HR" sz="1100" dirty="0" err="1">
                          <a:effectLst/>
                        </a:rPr>
                        <a:t>čćžšđ</a:t>
                      </a:r>
                      <a:r>
                        <a:rPr lang="hr-HR" sz="1100" dirty="0">
                          <a:effectLst/>
                        </a:rPr>
                        <a:t>” u „</a:t>
                      </a:r>
                      <a:r>
                        <a:rPr lang="hr-HR" sz="1100" dirty="0" err="1">
                          <a:effectLst/>
                        </a:rPr>
                        <a:t>czsd</a:t>
                      </a:r>
                      <a:r>
                        <a:rPr lang="hr-HR" sz="1100" dirty="0">
                          <a:effectLst/>
                        </a:rPr>
                        <a:t>”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 dirty="0">
                          <a:effectLst/>
                        </a:rPr>
                        <a:t>Razlog: CKAN prilikom </a:t>
                      </a:r>
                      <a:r>
                        <a:rPr lang="hr-HR" sz="1100" dirty="0" err="1">
                          <a:effectLst/>
                        </a:rPr>
                        <a:t>uploda</a:t>
                      </a:r>
                      <a:r>
                        <a:rPr lang="hr-HR" sz="1100" dirty="0">
                          <a:effectLst/>
                        </a:rPr>
                        <a:t> datoteke briše slova u slučaju korištenja navedenih znakova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3925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4. 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 dirty="0">
                          <a:effectLst/>
                        </a:rPr>
                        <a:t>Kada vrijeme dopušta iz dokumenta je potrebno maknuti spojene ćelije i </a:t>
                      </a:r>
                      <a:r>
                        <a:rPr lang="hr-HR" sz="1100" dirty="0" err="1">
                          <a:effectLst/>
                        </a:rPr>
                        <a:t>sl</a:t>
                      </a:r>
                      <a:r>
                        <a:rPr lang="hr-HR" sz="1100" dirty="0">
                          <a:effectLst/>
                        </a:rPr>
                        <a:t> ...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6268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hr-HR" sz="1100" dirty="0">
                          <a:effectLst/>
                        </a:rPr>
                        <a:t>5.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 dirty="0">
                          <a:effectLst/>
                        </a:rPr>
                        <a:t>Potrebno je izbrisati formule iz </a:t>
                      </a:r>
                      <a:r>
                        <a:rPr lang="hr-HR" sz="1100" dirty="0" err="1">
                          <a:effectLst/>
                        </a:rPr>
                        <a:t>excel</a:t>
                      </a:r>
                      <a:r>
                        <a:rPr lang="hr-HR" sz="1100" dirty="0">
                          <a:effectLst/>
                        </a:rPr>
                        <a:t> dokumenata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 dirty="0">
                          <a:effectLst/>
                        </a:rPr>
                        <a:t>Izračunate vrijednosti potrebno je kopirati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621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hr-HR" sz="1100" dirty="0">
                          <a:effectLst/>
                        </a:rPr>
                        <a:t>6.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 dirty="0">
                          <a:effectLst/>
                        </a:rPr>
                        <a:t>Potrebno je definirati strukturu tablice za svaki registar podataka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 dirty="0">
                          <a:effectLst/>
                        </a:rPr>
                        <a:t>Do sada smo vidjeli da svaki ured (sektor, itd.) ima svoj način na koji se popunjava registar (</a:t>
                      </a:r>
                      <a:r>
                        <a:rPr lang="hr-HR" sz="1100" dirty="0" err="1">
                          <a:effectLst/>
                        </a:rPr>
                        <a:t>excell</a:t>
                      </a:r>
                      <a:r>
                        <a:rPr lang="hr-HR" sz="1100" dirty="0">
                          <a:effectLst/>
                        </a:rPr>
                        <a:t> tablica). Prilikom </a:t>
                      </a:r>
                      <a:r>
                        <a:rPr lang="hr-HR" sz="1100" dirty="0" err="1">
                          <a:effectLst/>
                        </a:rPr>
                        <a:t>uploada</a:t>
                      </a:r>
                      <a:r>
                        <a:rPr lang="hr-HR" sz="1100" dirty="0">
                          <a:effectLst/>
                        </a:rPr>
                        <a:t> .</a:t>
                      </a:r>
                      <a:r>
                        <a:rPr lang="hr-HR" sz="1100" dirty="0" err="1">
                          <a:effectLst/>
                        </a:rPr>
                        <a:t>xlsx</a:t>
                      </a:r>
                      <a:r>
                        <a:rPr lang="hr-HR" sz="1100" dirty="0">
                          <a:effectLst/>
                        </a:rPr>
                        <a:t> tablica, u </a:t>
                      </a:r>
                      <a:r>
                        <a:rPr lang="hr-HR" sz="1100" dirty="0" err="1">
                          <a:effectLst/>
                        </a:rPr>
                        <a:t>Preview</a:t>
                      </a:r>
                      <a:r>
                        <a:rPr lang="hr-HR" sz="1100" dirty="0">
                          <a:effectLst/>
                        </a:rPr>
                        <a:t>-u dobijemo nepregledan prikaz podataka, dok konvertiranjem u .</a:t>
                      </a:r>
                      <a:r>
                        <a:rPr lang="hr-HR" sz="1100" dirty="0" err="1">
                          <a:effectLst/>
                        </a:rPr>
                        <a:t>csv</a:t>
                      </a:r>
                      <a:r>
                        <a:rPr lang="hr-HR" sz="1100" dirty="0">
                          <a:effectLst/>
                        </a:rPr>
                        <a:t> dobijemo nepregledan slijed podataka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86659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hr-HR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Naslov </a:t>
                      </a:r>
                      <a:r>
                        <a:rPr lang="hr-HR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uploadanog</a:t>
                      </a:r>
                      <a:r>
                        <a:rPr lang="hr-H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file-a</a:t>
                      </a:r>
                    </a:p>
                    <a:p>
                      <a:pPr algn="just">
                        <a:lnSpc>
                          <a:spcPts val="1400"/>
                        </a:lnSpc>
                      </a:pP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Vidljivi broj znakova u naslovu </a:t>
                      </a:r>
                      <a:r>
                        <a:rPr lang="hr-HR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asset</a:t>
                      </a:r>
                      <a:r>
                        <a:rPr lang="hr-H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liste je 76, potrebno je skratiti dugačke naslove na do 50 znakova.</a:t>
                      </a:r>
                    </a:p>
                    <a:p>
                      <a:pPr algn="just">
                        <a:lnSpc>
                          <a:spcPts val="1400"/>
                        </a:lnSpc>
                      </a:pP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586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630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E5186-09B3-4FCC-3667-435552F3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 b="1" dirty="0">
                <a:solidFill>
                  <a:srgbClr val="FFFFFF"/>
                </a:solidFill>
                <a:effectLst/>
                <a:latin typeface="+mn-lt"/>
                <a:cs typeface="Arial" panose="020B0604020202020204" pitchFamily="34" charset="0"/>
              </a:rPr>
              <a:t>Brisanje podataka o autoru u Excel datoteci</a:t>
            </a:r>
            <a:br>
              <a:rPr lang="hr-HR" sz="40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hr-HR" sz="4000" dirty="0">
              <a:solidFill>
                <a:srgbClr val="FFFFFF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8A59349-3753-7600-DD46-7BADCEF92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1900">
                <a:effectLst/>
                <a:ea typeface="Calibri" panose="020F0502020204030204" pitchFamily="34" charset="0"/>
              </a:rPr>
              <a:t>Excel datoteka sadrži osobne podatke o korisnicima koji su kreirali i uređivali dokument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1900">
                <a:effectLst/>
                <a:ea typeface="Calibri" panose="020F0502020204030204" pitchFamily="34" charset="0"/>
              </a:rPr>
              <a:t>U slučaju objavljivanja podataka Grada Zagreba korisnici su djelatnici Grada Zagreba, Holdinga i ustanova pod upravljanjem Grada. U teoriji mogu biti objavljena i imena suradnika zaposlenih u subjektima koji odrađuju poslove za Grad Zagreb i Holding te ustanove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r-HR" sz="1900">
                <a:effectLst/>
                <a:ea typeface="Times New Roman" panose="02020603050405020304" pitchFamily="18" charset="0"/>
              </a:rPr>
              <a:t>„Preporuka je prije objave brisati navedene osobne podatke. Jedan od načina za brisanje navedenih  podataka je slijedeći 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1900">
                <a:effectLst/>
                <a:ea typeface="Times New Roman" panose="02020603050405020304" pitchFamily="18" charset="0"/>
              </a:rPr>
              <a:t>Pozicioniramo se na karticu File: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1900">
                <a:effectLst/>
                <a:ea typeface="Times New Roman" panose="02020603050405020304" pitchFamily="18" charset="0"/>
              </a:rPr>
              <a:t>Info – Inspect Document – Inspect Workbook – Remove All Document Properties and Personal Information</a:t>
            </a:r>
          </a:p>
          <a:p>
            <a:endParaRPr lang="hr-HR" sz="1900">
              <a:effectLst/>
              <a:ea typeface="Times New Roman" panose="02020603050405020304" pitchFamily="18" charset="0"/>
            </a:endParaRPr>
          </a:p>
          <a:p>
            <a:endParaRPr lang="hr-HR" sz="1900"/>
          </a:p>
        </p:txBody>
      </p:sp>
    </p:spTree>
    <p:extLst>
      <p:ext uri="{BB962C8B-B14F-4D97-AF65-F5344CB8AC3E}">
        <p14:creationId xmlns:p14="http://schemas.microsoft.com/office/powerpoint/2010/main" val="816491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0BB7F2-BB52-537F-C060-62FDFCA72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61" y="643467"/>
            <a:ext cx="3973078" cy="5571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122BF9-BAC3-8BAA-AF94-81258BD555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5" b="25283"/>
          <a:stretch>
            <a:fillRect/>
          </a:stretch>
        </p:blipFill>
        <p:spPr>
          <a:xfrm>
            <a:off x="6256865" y="1629629"/>
            <a:ext cx="5291667" cy="359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17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B4257-8E7F-B98D-69E2-F263FF6D1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3930305"/>
            <a:ext cx="3861960" cy="2437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3600" dirty="0">
                <a:latin typeface="+mn-lt"/>
              </a:rPr>
              <a:t>Brisanje</a:t>
            </a:r>
            <a:endParaRPr lang="en-US" sz="3600" dirty="0">
              <a:latin typeface="+mn-lt"/>
            </a:endParaRP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6C6109AF-473F-6543-2260-E22DBC8E1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6" r="-6" b="1667"/>
          <a:stretch/>
        </p:blipFill>
        <p:spPr bwMode="auto">
          <a:xfrm>
            <a:off x="874692" y="1450193"/>
            <a:ext cx="3507440" cy="295598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88886AD-C765-E0B5-EB9C-547B618A80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" r="5" b="5873"/>
          <a:stretch/>
        </p:blipFill>
        <p:spPr>
          <a:xfrm>
            <a:off x="7980354" y="1450193"/>
            <a:ext cx="3507500" cy="295500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29E214-8E85-A2A8-6CB3-2D8931F32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57" y="1450193"/>
            <a:ext cx="3212285" cy="295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12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708FAB-3898-47A9-B05A-AB9ECBD9E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02721-0DDB-069D-1F60-A448352E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457201"/>
            <a:ext cx="10117810" cy="1150470"/>
          </a:xfrm>
        </p:spPr>
        <p:txBody>
          <a:bodyPr anchor="b">
            <a:normAutofit/>
          </a:bodyPr>
          <a:lstStyle/>
          <a:p>
            <a:r>
              <a:rPr lang="hr-HR" sz="3700" b="1" dirty="0">
                <a:effectLst/>
                <a:latin typeface="+mn-lt"/>
                <a:cs typeface="Arial" panose="020B0604020202020204" pitchFamily="34" charset="0"/>
              </a:rPr>
              <a:t>Postavljanje </a:t>
            </a:r>
            <a:r>
              <a:rPr lang="hr-HR" sz="3700" b="1" dirty="0" err="1">
                <a:effectLst/>
                <a:latin typeface="+mn-lt"/>
                <a:cs typeface="Arial" panose="020B0604020202020204" pitchFamily="34" charset="0"/>
              </a:rPr>
              <a:t>Encoding</a:t>
            </a:r>
            <a:r>
              <a:rPr lang="hr-HR" sz="3700" b="1" dirty="0">
                <a:effectLst/>
                <a:latin typeface="+mn-lt"/>
                <a:cs typeface="Arial" panose="020B0604020202020204" pitchFamily="34" charset="0"/>
              </a:rPr>
              <a:t> : UTF-8 u </a:t>
            </a:r>
            <a:r>
              <a:rPr lang="hr-HR" sz="3700" b="1" dirty="0" err="1">
                <a:effectLst/>
                <a:latin typeface="+mn-lt"/>
                <a:cs typeface="Arial" panose="020B0604020202020204" pitchFamily="34" charset="0"/>
              </a:rPr>
              <a:t>csv</a:t>
            </a:r>
            <a:r>
              <a:rPr lang="hr-HR" sz="3700" b="1" dirty="0">
                <a:effectLst/>
                <a:latin typeface="+mn-lt"/>
                <a:cs typeface="Arial" panose="020B0604020202020204" pitchFamily="34" charset="0"/>
              </a:rPr>
              <a:t>-u</a:t>
            </a:r>
            <a:br>
              <a:rPr lang="hr-HR" sz="3700" b="1" dirty="0">
                <a:effectLst/>
                <a:latin typeface="+mn-lt"/>
                <a:cs typeface="Times New Roman" panose="02020603050405020304" pitchFamily="18" charset="0"/>
              </a:rPr>
            </a:br>
            <a:endParaRPr lang="hr-HR" sz="37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394FE-365A-A48D-E79D-3B216D24A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286" y="1980775"/>
            <a:ext cx="6001836" cy="36328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1700" dirty="0">
                <a:effectLst/>
                <a:ea typeface="Times New Roman" panose="02020603050405020304" pitchFamily="18" charset="0"/>
              </a:rPr>
              <a:t>Dva su načina postavljanja UTF-8 </a:t>
            </a:r>
            <a:r>
              <a:rPr lang="hr-HR" sz="1700" dirty="0" err="1">
                <a:effectLst/>
                <a:ea typeface="Times New Roman" panose="02020603050405020304" pitchFamily="18" charset="0"/>
              </a:rPr>
              <a:t>encoding</a:t>
            </a:r>
            <a:r>
              <a:rPr lang="hr-HR" sz="17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r-HR" sz="17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hr-HR" sz="1700" dirty="0">
                <a:effectLst/>
                <a:ea typeface="Times New Roman" panose="02020603050405020304" pitchFamily="18" charset="0"/>
              </a:rPr>
              <a:t>Iz </a:t>
            </a:r>
            <a:r>
              <a:rPr lang="hr-HR" sz="1700" dirty="0" err="1">
                <a:effectLst/>
                <a:ea typeface="Times New Roman" panose="02020603050405020304" pitchFamily="18" charset="0"/>
              </a:rPr>
              <a:t>Notepada</a:t>
            </a:r>
            <a:r>
              <a:rPr lang="hr-HR" sz="17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r-HR" sz="1700" dirty="0">
              <a:effectLst/>
              <a:ea typeface="Times New Roman" panose="02020603050405020304" pitchFamily="18" charset="0"/>
            </a:endParaRPr>
          </a:p>
          <a:p>
            <a:r>
              <a:rPr lang="hr-HR" sz="1700" dirty="0">
                <a:effectLst/>
                <a:ea typeface="Times New Roman" panose="02020603050405020304" pitchFamily="18" charset="0"/>
              </a:rPr>
              <a:t>Potrebno je otvoriti </a:t>
            </a:r>
            <a:r>
              <a:rPr lang="hr-HR" sz="1700" dirty="0" err="1">
                <a:effectLst/>
                <a:ea typeface="Times New Roman" panose="02020603050405020304" pitchFamily="18" charset="0"/>
              </a:rPr>
              <a:t>csv</a:t>
            </a:r>
            <a:r>
              <a:rPr lang="hr-HR" sz="1700" dirty="0">
                <a:effectLst/>
                <a:ea typeface="Times New Roman" panose="02020603050405020304" pitchFamily="18" charset="0"/>
              </a:rPr>
              <a:t> datoteku u </a:t>
            </a:r>
            <a:r>
              <a:rPr lang="hr-HR" sz="1700" dirty="0" err="1">
                <a:effectLst/>
                <a:ea typeface="Times New Roman" panose="02020603050405020304" pitchFamily="18" charset="0"/>
              </a:rPr>
              <a:t>notepadu</a:t>
            </a:r>
            <a:endParaRPr lang="hr-HR" sz="1700" dirty="0">
              <a:ea typeface="Times New Roman" panose="02020603050405020304" pitchFamily="18" charset="0"/>
            </a:endParaRPr>
          </a:p>
          <a:p>
            <a:r>
              <a:rPr lang="hr-HR" sz="1700" dirty="0">
                <a:effectLst/>
                <a:ea typeface="Times New Roman" panose="02020603050405020304" pitchFamily="18" charset="0"/>
              </a:rPr>
              <a:t>Kliknuti na file – </a:t>
            </a:r>
            <a:r>
              <a:rPr lang="hr-HR" sz="1700" dirty="0" err="1">
                <a:effectLst/>
                <a:ea typeface="Times New Roman" panose="02020603050405020304" pitchFamily="18" charset="0"/>
              </a:rPr>
              <a:t>save</a:t>
            </a:r>
            <a:r>
              <a:rPr lang="hr-HR" sz="1700" dirty="0">
                <a:effectLst/>
                <a:ea typeface="Times New Roman" panose="02020603050405020304" pitchFamily="18" charset="0"/>
              </a:rPr>
              <a:t> as </a:t>
            </a:r>
          </a:p>
          <a:p>
            <a:r>
              <a:rPr lang="hr-HR" sz="1700" dirty="0">
                <a:effectLst/>
                <a:ea typeface="Times New Roman" panose="02020603050405020304" pitchFamily="18" charset="0"/>
              </a:rPr>
              <a:t>Odabrati : </a:t>
            </a:r>
            <a:r>
              <a:rPr lang="hr-HR" sz="1700" dirty="0" err="1">
                <a:effectLst/>
                <a:ea typeface="Times New Roman" panose="02020603050405020304" pitchFamily="18" charset="0"/>
              </a:rPr>
              <a:t>Encoding</a:t>
            </a:r>
            <a:r>
              <a:rPr lang="hr-HR" sz="1700" dirty="0">
                <a:effectLst/>
                <a:ea typeface="Times New Roman" panose="02020603050405020304" pitchFamily="18" charset="0"/>
              </a:rPr>
              <a:t> : UTF-8</a:t>
            </a:r>
          </a:p>
          <a:p>
            <a:r>
              <a:rPr lang="hr-HR" sz="1700" dirty="0">
                <a:effectLst/>
                <a:ea typeface="Times New Roman" panose="02020603050405020304" pitchFamily="18" charset="0"/>
              </a:rPr>
              <a:t>U </a:t>
            </a:r>
            <a:r>
              <a:rPr lang="hr-HR" sz="1700" dirty="0" err="1">
                <a:effectLst/>
                <a:ea typeface="Times New Roman" panose="02020603050405020304" pitchFamily="18" charset="0"/>
              </a:rPr>
              <a:t>Filename</a:t>
            </a:r>
            <a:r>
              <a:rPr lang="hr-HR" sz="1700" dirty="0">
                <a:effectLst/>
                <a:ea typeface="Times New Roman" panose="02020603050405020304" pitchFamily="18" charset="0"/>
              </a:rPr>
              <a:t> dodati nastavak .</a:t>
            </a:r>
            <a:r>
              <a:rPr lang="hr-HR" sz="1700" dirty="0" err="1">
                <a:effectLst/>
                <a:ea typeface="Times New Roman" panose="02020603050405020304" pitchFamily="18" charset="0"/>
              </a:rPr>
              <a:t>csv</a:t>
            </a:r>
            <a:endParaRPr lang="hr-HR" sz="1700" dirty="0">
              <a:effectLst/>
              <a:ea typeface="Times New Roman" panose="02020603050405020304" pitchFamily="18" charset="0"/>
            </a:endParaRPr>
          </a:p>
          <a:p>
            <a:r>
              <a:rPr lang="hr-HR" sz="1700" dirty="0">
                <a:effectLst/>
                <a:ea typeface="Times New Roman" panose="02020603050405020304" pitchFamily="18" charset="0"/>
              </a:rPr>
              <a:t>Save as </a:t>
            </a:r>
            <a:r>
              <a:rPr lang="hr-HR" sz="1700" dirty="0" err="1">
                <a:effectLst/>
                <a:ea typeface="Times New Roman" panose="02020603050405020304" pitchFamily="18" charset="0"/>
              </a:rPr>
              <a:t>Type</a:t>
            </a:r>
            <a:r>
              <a:rPr lang="hr-HR" sz="1700" dirty="0">
                <a:effectLst/>
                <a:ea typeface="Times New Roman" panose="02020603050405020304" pitchFamily="18" charset="0"/>
              </a:rPr>
              <a:t> odabrati All </a:t>
            </a:r>
            <a:r>
              <a:rPr lang="hr-HR" sz="1700" dirty="0" err="1">
                <a:effectLst/>
                <a:ea typeface="Times New Roman" panose="02020603050405020304" pitchFamily="18" charset="0"/>
              </a:rPr>
              <a:t>Files</a:t>
            </a:r>
            <a:endParaRPr lang="hr-HR" sz="1700" dirty="0">
              <a:effectLst/>
              <a:ea typeface="Times New Roman" panose="02020603050405020304" pitchFamily="18" charset="0"/>
            </a:endParaRPr>
          </a:p>
          <a:p>
            <a:r>
              <a:rPr lang="hr-HR" sz="1700" dirty="0">
                <a:effectLst/>
                <a:ea typeface="Times New Roman" panose="02020603050405020304" pitchFamily="18" charset="0"/>
              </a:rPr>
              <a:t>i kliknuti „Save”</a:t>
            </a:r>
          </a:p>
          <a:p>
            <a:endParaRPr lang="hr-HR" sz="1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438CA0-CB4D-4C94-8C39-9C7FC9BB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2C05E3-84E7-4957-95EF-B471CBF7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57306-5618-1DC9-E208-52B5F973D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975038"/>
            <a:ext cx="5208662" cy="326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74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D2A57-A64A-9D58-E7DC-BA8D05F23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1480"/>
            <a:ext cx="10515600" cy="4351338"/>
          </a:xfrm>
        </p:spPr>
        <p:txBody>
          <a:bodyPr/>
          <a:lstStyle/>
          <a:p>
            <a:r>
              <a:rPr lang="hr-HR" sz="1800" dirty="0">
                <a:effectLst/>
                <a:ea typeface="Times New Roman" panose="02020603050405020304" pitchFamily="18" charset="0"/>
              </a:rPr>
              <a:t>2. Ukoliko </a:t>
            </a:r>
            <a:r>
              <a:rPr lang="hr-HR" sz="1800" dirty="0">
                <a:ea typeface="Times New Roman" panose="02020603050405020304" pitchFamily="18" charset="0"/>
              </a:rPr>
              <a:t>E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xcel dopušta (navedenu opciju nemaju sve verzije </a:t>
            </a:r>
            <a:r>
              <a:rPr lang="hr-HR" sz="1800" dirty="0">
                <a:ea typeface="Times New Roman" panose="02020603050405020304" pitchFamily="18" charset="0"/>
              </a:rPr>
              <a:t>E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xcel-a), potrebno </a:t>
            </a:r>
            <a:r>
              <a:rPr lang="hr-HR" sz="1800" dirty="0">
                <a:ea typeface="Times New Roman" panose="02020603050405020304" pitchFamily="18" charset="0"/>
              </a:rPr>
              <a:t>je </a:t>
            </a:r>
            <a:r>
              <a:rPr lang="hr-HR" sz="1800" dirty="0" err="1">
                <a:ea typeface="Times New Roman" panose="02020603050405020304" pitchFamily="18" charset="0"/>
              </a:rPr>
              <a:t>sačuvatidatoteku</a:t>
            </a:r>
            <a:r>
              <a:rPr lang="hr-HR" sz="1800" dirty="0">
                <a:ea typeface="Times New Roman" panose="02020603050405020304" pitchFamily="18" charset="0"/>
              </a:rPr>
              <a:t> na 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način da se u redu „Save as </a:t>
            </a:r>
            <a:r>
              <a:rPr lang="hr-HR" sz="1800" dirty="0" err="1">
                <a:effectLst/>
                <a:ea typeface="Times New Roman" panose="02020603050405020304" pitchFamily="18" charset="0"/>
              </a:rPr>
              <a:t>type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” odabere stavka „CSV UTF-8 (Coma </a:t>
            </a:r>
            <a:r>
              <a:rPr lang="hr-HR" sz="1800" dirty="0" err="1">
                <a:effectLst/>
                <a:ea typeface="Times New Roman" panose="02020603050405020304" pitchFamily="18" charset="0"/>
              </a:rPr>
              <a:t>delimited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) (*.</a:t>
            </a:r>
            <a:r>
              <a:rPr lang="hr-HR" sz="1800" dirty="0" err="1">
                <a:effectLst/>
                <a:ea typeface="Times New Roman" panose="02020603050405020304" pitchFamily="18" charset="0"/>
              </a:rPr>
              <a:t>csv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)” </a:t>
            </a:r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69FC8-C13D-3D88-5864-7D154F113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46" y="2002862"/>
            <a:ext cx="6200775" cy="38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99FF-F52E-F632-00FA-7E0013346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hangingPunct="0">
              <a:spcAft>
                <a:spcPts val="800"/>
              </a:spcAft>
            </a:pPr>
            <a:r>
              <a:rPr lang="hr-HR" b="1" kern="150" dirty="0">
                <a:effectLst/>
                <a:latin typeface="+mn-lt"/>
                <a:ea typeface="Open Sans Regular"/>
                <a:cs typeface="Open Sans Regular"/>
              </a:rPr>
              <a:t>Prioriteti za objavu otvorenih podataka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41C520BB-9B6A-5CC1-CD2E-31AFDAA3B8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4954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1558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9C339-7FF9-1055-9FFE-B250873F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 dirty="0">
                <a:solidFill>
                  <a:srgbClr val="FFFFFF"/>
                </a:solidFill>
                <a:effectLst/>
                <a:latin typeface="+mn-lt"/>
                <a:ea typeface="Times New Roman" panose="02020603050405020304" pitchFamily="18" charset="0"/>
              </a:rPr>
              <a:t>Prijava na portal i </a:t>
            </a:r>
            <a:r>
              <a:rPr lang="hr-HR" sz="4000" dirty="0" err="1">
                <a:solidFill>
                  <a:srgbClr val="FFFFFF"/>
                </a:solidFill>
                <a:effectLst/>
                <a:latin typeface="+mn-lt"/>
                <a:ea typeface="Times New Roman" panose="02020603050405020304" pitchFamily="18" charset="0"/>
              </a:rPr>
              <a:t>upload</a:t>
            </a:r>
            <a:r>
              <a:rPr lang="hr-HR" sz="4000" dirty="0">
                <a:solidFill>
                  <a:srgbClr val="FFFFFF"/>
                </a:solidFill>
                <a:effectLst/>
                <a:latin typeface="+mn-lt"/>
                <a:ea typeface="Times New Roman" panose="02020603050405020304" pitchFamily="18" charset="0"/>
              </a:rPr>
              <a:t> podataka</a:t>
            </a:r>
            <a:endParaRPr lang="hr-HR" sz="4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D715F-FBF7-E82E-1E95-EC9D26BC3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r>
              <a:rPr lang="hr-HR" sz="2000" dirty="0">
                <a:effectLst/>
                <a:ea typeface="Times New Roman" panose="02020603050405020304" pitchFamily="18" charset="0"/>
              </a:rPr>
              <a:t>Klikom na karticu </a:t>
            </a:r>
            <a:r>
              <a:rPr lang="hr-HR" sz="2000" b="1" dirty="0">
                <a:effectLst/>
                <a:ea typeface="Times New Roman" panose="02020603050405020304" pitchFamily="18" charset="0"/>
              </a:rPr>
              <a:t>Profil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 potrebno se prijaviti kao </a:t>
            </a:r>
            <a:r>
              <a:rPr lang="hr-HR" sz="2000" dirty="0" err="1">
                <a:effectLst/>
                <a:ea typeface="Times New Roman" panose="02020603050405020304" pitchFamily="18" charset="0"/>
              </a:rPr>
              <a:t>admin</a:t>
            </a:r>
            <a:r>
              <a:rPr lang="hr-HR" sz="2000" dirty="0">
                <a:effectLst/>
                <a:ea typeface="Times New Roman" panose="02020603050405020304" pitchFamily="18" charset="0"/>
              </a:rPr>
              <a:t> sa sljedećim podacima: </a:t>
            </a:r>
          </a:p>
          <a:p>
            <a:r>
              <a:rPr lang="hr-HR" sz="2000" dirty="0"/>
              <a:t> </a:t>
            </a:r>
            <a:r>
              <a:rPr lang="hr-HR" sz="2000" dirty="0" err="1"/>
              <a:t>xyz</a:t>
            </a:r>
            <a:r>
              <a:rPr lang="hr-HR" sz="2000" dirty="0"/>
              <a:t>/</a:t>
            </a:r>
            <a:r>
              <a:rPr lang="hr-HR" sz="2000" dirty="0" err="1"/>
              <a:t>xyz</a:t>
            </a:r>
            <a:r>
              <a:rPr lang="hr-HR" sz="2000" dirty="0"/>
              <a:t> (naknadno upisati)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B323952-D439-3E61-A3B9-978533C75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02" y="2291451"/>
            <a:ext cx="3615776" cy="228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85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63C22-5FA2-1768-7698-25D3E8E7B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3579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1800" dirty="0">
                <a:effectLst/>
                <a:ea typeface="Times New Roman" panose="02020603050405020304" pitchFamily="18" charset="0"/>
              </a:rPr>
              <a:t>Zatim, klikom na </a:t>
            </a:r>
            <a:r>
              <a:rPr lang="hr-HR" sz="1800" b="1" dirty="0">
                <a:effectLst/>
                <a:ea typeface="Times New Roman" panose="02020603050405020304" pitchFamily="18" charset="0"/>
              </a:rPr>
              <a:t>SKUPOVI PODATAKA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 otvara se popis svih skupova na portalu (javni i privatni), s lijeve strane nalazi se popis grupa u kojima su skupovi raspoređeni:</a:t>
            </a:r>
          </a:p>
          <a:p>
            <a:endParaRPr lang="hr-HR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A7CF19D-8E4B-55AB-A014-CE8AB17A5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12" y="1327150"/>
            <a:ext cx="5743575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22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72529E-C16E-1AE3-A761-43C8C4FEAF01}"/>
              </a:ext>
            </a:extLst>
          </p:cNvPr>
          <p:cNvSpPr txBox="1"/>
          <p:nvPr/>
        </p:nvSpPr>
        <p:spPr>
          <a:xfrm>
            <a:off x="643467" y="645733"/>
            <a:ext cx="6235225" cy="805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66344">
              <a:lnSpc>
                <a:spcPts val="1428"/>
              </a:lnSpc>
              <a:spcAft>
                <a:spcPts val="600"/>
              </a:spcAft>
            </a:pPr>
            <a:r>
              <a:rPr lang="hr-HR" sz="1836" kern="1200" dirty="0">
                <a:solidFill>
                  <a:schemeClr val="tx1"/>
                </a:solidFill>
                <a:ea typeface="+mn-ea"/>
                <a:cs typeface="+mn-cs"/>
              </a:rPr>
              <a:t>Napomena:</a:t>
            </a:r>
          </a:p>
          <a:p>
            <a:pPr algn="just" defTabSz="466344">
              <a:lnSpc>
                <a:spcPts val="1428"/>
              </a:lnSpc>
              <a:spcAft>
                <a:spcPts val="600"/>
              </a:spcAft>
            </a:pPr>
            <a:r>
              <a:rPr lang="hr-HR" sz="1836" kern="1200" dirty="0">
                <a:solidFill>
                  <a:schemeClr val="tx1"/>
                </a:solidFill>
                <a:ea typeface="+mn-ea"/>
                <a:cs typeface="+mn-cs"/>
              </a:rPr>
              <a:t> </a:t>
            </a:r>
          </a:p>
          <a:p>
            <a:pPr marL="342900" indent="-342900" algn="just" defTabSz="466344">
              <a:lnSpc>
                <a:spcPts val="1428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836" kern="1200" dirty="0">
                <a:solidFill>
                  <a:schemeClr val="tx1"/>
                </a:solidFill>
                <a:ea typeface="+mn-ea"/>
                <a:cs typeface="+mn-cs"/>
              </a:rPr>
              <a:t>Privatni setovi imaju oznaku ispred naziva:</a:t>
            </a:r>
            <a:endParaRPr lang="hr-HR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8BC81FA-39C2-B5D2-9C86-5BFF13C78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617" y="1201240"/>
            <a:ext cx="4356038" cy="10719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CEFD74-6BC6-8102-270F-5E2C7C386C12}"/>
              </a:ext>
            </a:extLst>
          </p:cNvPr>
          <p:cNvSpPr txBox="1"/>
          <p:nvPr/>
        </p:nvSpPr>
        <p:spPr>
          <a:xfrm>
            <a:off x="643467" y="2443219"/>
            <a:ext cx="10565701" cy="1190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4663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836" kern="1200" dirty="0">
                <a:solidFill>
                  <a:schemeClr val="tx1"/>
                </a:solidFill>
                <a:ea typeface="+mn-ea"/>
                <a:cs typeface="+mn-cs"/>
              </a:rPr>
              <a:t>Ukoliko želimo ažurirati podatke u već postojećem skupu, u tražilicu upisujemo naziv ili ključnu riječ te će se </a:t>
            </a:r>
            <a:r>
              <a:rPr lang="hr-HR" sz="1836" kern="1200" dirty="0" err="1">
                <a:solidFill>
                  <a:schemeClr val="tx1"/>
                </a:solidFill>
                <a:ea typeface="+mn-ea"/>
                <a:cs typeface="+mn-cs"/>
              </a:rPr>
              <a:t>izlistati</a:t>
            </a:r>
            <a:r>
              <a:rPr lang="hr-HR" sz="1836" kern="1200" dirty="0">
                <a:solidFill>
                  <a:schemeClr val="tx1"/>
                </a:solidFill>
                <a:ea typeface="+mn-ea"/>
                <a:cs typeface="+mn-cs"/>
              </a:rPr>
              <a:t> svi skupovi s ključnim riječima.</a:t>
            </a:r>
          </a:p>
          <a:p>
            <a:pPr algn="just" defTabSz="466344">
              <a:lnSpc>
                <a:spcPts val="1428"/>
              </a:lnSpc>
              <a:spcAft>
                <a:spcPts val="600"/>
              </a:spcAft>
            </a:pPr>
            <a:r>
              <a:rPr lang="hr-HR" sz="1836" kern="1200" dirty="0">
                <a:solidFill>
                  <a:schemeClr val="tx1"/>
                </a:solidFill>
                <a:ea typeface="+mn-ea"/>
                <a:cs typeface="+mn-cs"/>
              </a:rPr>
              <a:t> </a:t>
            </a:r>
          </a:p>
          <a:p>
            <a:pPr algn="just" defTabSz="466344">
              <a:lnSpc>
                <a:spcPts val="1428"/>
              </a:lnSpc>
              <a:spcAft>
                <a:spcPts val="600"/>
              </a:spcAft>
            </a:pPr>
            <a:r>
              <a:rPr lang="hr-HR" sz="1836" kern="1200" dirty="0">
                <a:solidFill>
                  <a:schemeClr val="tx1"/>
                </a:solidFill>
                <a:ea typeface="+mn-ea"/>
                <a:cs typeface="+mn-cs"/>
              </a:rPr>
              <a:t>Otvorimo željeni skup i kliknemo na opciju </a:t>
            </a:r>
            <a:r>
              <a:rPr lang="hr-HR" sz="1836" b="1" kern="1200" dirty="0">
                <a:solidFill>
                  <a:schemeClr val="tx1"/>
                </a:solidFill>
                <a:ea typeface="+mn-ea"/>
                <a:cs typeface="+mn-cs"/>
              </a:rPr>
              <a:t>Uredi:</a:t>
            </a:r>
            <a:endParaRPr lang="hr-HR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6DE8F97D-A343-DE71-C661-1543CA63F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617" y="2935566"/>
            <a:ext cx="5311916" cy="32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34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AB071-EA9D-009A-9050-C89DA96F1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hr-H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Prvo se uređuju </a:t>
            </a:r>
            <a:r>
              <a:rPr lang="hr-HR" sz="2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Metapodaci</a:t>
            </a:r>
            <a:r>
              <a:rPr lang="hr-H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- naslov, opis i ključne riječi. </a:t>
            </a:r>
          </a:p>
          <a:p>
            <a:r>
              <a:rPr lang="hr-H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Opis treba biti što detaljniji.</a:t>
            </a:r>
          </a:p>
          <a:p>
            <a:endParaRPr lang="hr-HR" sz="22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F21A30C-D8A5-47CF-FC88-4FFB809B0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02550"/>
            <a:ext cx="6903720" cy="445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71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08B4F-C0F5-26C7-C3FC-80E9A961A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hr-HR" sz="2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Zatim kartica </a:t>
            </a:r>
            <a:r>
              <a:rPr lang="hr-HR" sz="22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Resursi</a:t>
            </a:r>
            <a:r>
              <a:rPr lang="hr-HR" sz="22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lang="hr-HR" sz="22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upload datoteka u .csv formatu:</a:t>
            </a:r>
            <a:endParaRPr lang="hr-HR" sz="22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hr-HR" sz="220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335FC3E-B2F0-6E8C-3039-82D917082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2160442"/>
            <a:ext cx="6903720" cy="253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81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8A48-872C-1967-0980-5D596A3B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Dodavanje novog skupa podataka:</a:t>
            </a:r>
            <a:br>
              <a:rPr lang="hr-HR" sz="1800" b="1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02DA5-7CAA-8E67-2537-9AE7E303D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Klikom na opciju „</a:t>
            </a:r>
            <a:r>
              <a:rPr lang="hr-H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Add</a:t>
            </a: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Dataset</a:t>
            </a: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”, otvara se forma za kreiranje skupa podataka: </a:t>
            </a:r>
          </a:p>
          <a:p>
            <a:endParaRPr lang="hr-HR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BADAAE7-FE91-489A-5480-EB687FF41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24" y="1839710"/>
            <a:ext cx="5438775" cy="243967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D9DC662-4FC7-8605-F591-5823BE441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590" y="3495675"/>
            <a:ext cx="6120130" cy="29972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604EFF-9034-5FB5-BCBB-EC8D50FAF022}"/>
              </a:ext>
            </a:extLst>
          </p:cNvPr>
          <p:cNvCxnSpPr>
            <a:cxnSpLocks/>
          </p:cNvCxnSpPr>
          <p:nvPr/>
        </p:nvCxnSpPr>
        <p:spPr>
          <a:xfrm>
            <a:off x="6096000" y="1642867"/>
            <a:ext cx="2668368" cy="17194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13C102-33FA-D012-4241-58A64C580A15}"/>
              </a:ext>
            </a:extLst>
          </p:cNvPr>
          <p:cNvCxnSpPr/>
          <p:nvPr/>
        </p:nvCxnSpPr>
        <p:spPr>
          <a:xfrm flipH="1">
            <a:off x="3019378" y="1616745"/>
            <a:ext cx="651850" cy="445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476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99A7E-C6E0-DC9F-6AC4-5B6A7899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 b="1">
                <a:solidFill>
                  <a:srgbClr val="FFFFFF"/>
                </a:solidFill>
                <a:effectLst/>
                <a:latin typeface="+mn-lt"/>
                <a:ea typeface="Times New Roman" panose="02020603050405020304" pitchFamily="18" charset="0"/>
              </a:rPr>
              <a:t>Koraci:</a:t>
            </a:r>
            <a:br>
              <a:rPr lang="hr-HR" sz="40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hr-HR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1B3D2-66CD-4198-FD73-7040BF4E6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hr-HR" sz="20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sz="2000">
                <a:effectLst/>
                <a:ea typeface="Times New Roman" panose="02020603050405020304" pitchFamily="18" charset="0"/>
              </a:rPr>
              <a:t>Postaviti naslov, opis, ključne riječi. (U opis navesti detalje o skupu, ako se radi o statistici potrebno je navesti kojom metodologijom su prikupljeni podaci, opisati analizu)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sz="2000">
                <a:effectLst/>
                <a:ea typeface="Times New Roman" panose="02020603050405020304" pitchFamily="18" charset="0"/>
              </a:rPr>
              <a:t>U padajućem izborniku Licenca potrebno je izabrati opciju </a:t>
            </a:r>
            <a:r>
              <a:rPr lang="hr-HR" sz="2000" b="1">
                <a:effectLst/>
                <a:ea typeface="Times New Roman" panose="02020603050405020304" pitchFamily="18" charset="0"/>
              </a:rPr>
              <a:t>Otvorena dozvola</a:t>
            </a:r>
            <a:endParaRPr lang="hr-HR" sz="200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sz="2000">
                <a:effectLst/>
                <a:ea typeface="Times New Roman" panose="02020603050405020304" pitchFamily="18" charset="0"/>
              </a:rPr>
              <a:t>Povezati skup sa organizacijom </a:t>
            </a:r>
            <a:r>
              <a:rPr lang="hr-HR" sz="2000" b="1">
                <a:effectLst/>
                <a:ea typeface="Times New Roman" panose="02020603050405020304" pitchFamily="18" charset="0"/>
              </a:rPr>
              <a:t>Grad Zagreb</a:t>
            </a:r>
            <a:endParaRPr lang="hr-HR" sz="200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sz="2000">
                <a:effectLst/>
                <a:ea typeface="Times New Roman" panose="02020603050405020304" pitchFamily="18" charset="0"/>
              </a:rPr>
              <a:t>Postaviti vidljivost na</a:t>
            </a:r>
            <a:r>
              <a:rPr lang="hr-HR" sz="2000" b="1">
                <a:effectLst/>
                <a:ea typeface="Times New Roman" panose="02020603050405020304" pitchFamily="18" charset="0"/>
              </a:rPr>
              <a:t> Javno</a:t>
            </a:r>
            <a:endParaRPr lang="hr-HR" sz="2000">
              <a:effectLst/>
              <a:ea typeface="Times New Roman" panose="02020603050405020304" pitchFamily="18" charset="0"/>
            </a:endParaRPr>
          </a:p>
          <a:p>
            <a:pPr indent="0">
              <a:buNone/>
            </a:pPr>
            <a:endParaRPr lang="hr-HR" sz="2000">
              <a:effectLst/>
              <a:ea typeface="Times New Roman" panose="02020603050405020304" pitchFamily="18" charset="0"/>
            </a:endParaRPr>
          </a:p>
          <a:p>
            <a:r>
              <a:rPr lang="hr-HR" sz="2000">
                <a:effectLst/>
                <a:ea typeface="Times New Roman" panose="02020603050405020304" pitchFamily="18" charset="0"/>
              </a:rPr>
              <a:t>Sljedeći korak je Add data, postavlja se url izvor ili upload datoteke u odgovarajućem formatu (csv, xlsx, geopodaci: kml, shp, gdb, fgdb…)</a:t>
            </a:r>
          </a:p>
          <a:p>
            <a:endParaRPr lang="hr-HR" sz="2000"/>
          </a:p>
        </p:txBody>
      </p:sp>
    </p:spTree>
    <p:extLst>
      <p:ext uri="{BB962C8B-B14F-4D97-AF65-F5344CB8AC3E}">
        <p14:creationId xmlns:p14="http://schemas.microsoft.com/office/powerpoint/2010/main" val="1918435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4392A-8065-D458-9617-EF0CD1FA6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304" y="915291"/>
            <a:ext cx="4959603" cy="3522569"/>
          </a:xfrm>
        </p:spPr>
        <p:txBody>
          <a:bodyPr anchor="t">
            <a:normAutofit/>
          </a:bodyPr>
          <a:lstStyle/>
          <a:p>
            <a:r>
              <a:rPr lang="hr-H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Kad je skup kreiran, potrebno ga je još razvrstati u odgovarajuću grupu ili više grupa, procijeniti prema tematici. </a:t>
            </a:r>
          </a:p>
          <a:p>
            <a:pPr marL="0" indent="0">
              <a:buNone/>
            </a:pPr>
            <a:endParaRPr lang="hr-HR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Vratiti se na popis skupova te pronaći željeni skup.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r-H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Klikom na karticu </a:t>
            </a:r>
            <a:r>
              <a:rPr lang="hr-H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Grupe</a:t>
            </a:r>
            <a:r>
              <a:rPr lang="hr-H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(unutar skupa), izabrati grupu u padajućem izborniku i kliknuti na </a:t>
            </a:r>
            <a:r>
              <a:rPr lang="hr-H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Add</a:t>
            </a:r>
            <a:r>
              <a:rPr lang="hr-H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</a:t>
            </a:r>
            <a:r>
              <a:rPr lang="hr-HR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group</a:t>
            </a:r>
            <a:r>
              <a:rPr lang="hr-H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hr-HR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hr-HR" sz="20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C292B52-E478-6389-3DD3-BF9948762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907" y="2791473"/>
            <a:ext cx="5922606" cy="27688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18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4837-37E9-C41B-8654-277B9934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b="1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Kratice i definicije</a:t>
            </a:r>
            <a:br>
              <a:rPr lang="hr-HR" sz="1800" b="1" kern="0" dirty="0">
                <a:solidFill>
                  <a:srgbClr val="2F5496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C8115F-D50F-4903-5F52-2E4E787257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426331"/>
              </p:ext>
            </p:extLst>
          </p:nvPr>
        </p:nvGraphicFramePr>
        <p:xfrm>
          <a:off x="838200" y="2019247"/>
          <a:ext cx="6558107" cy="199238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67744">
                  <a:extLst>
                    <a:ext uri="{9D8B030D-6E8A-4147-A177-3AD203B41FA5}">
                      <a16:colId xmlns:a16="http://schemas.microsoft.com/office/drawing/2014/main" val="714395864"/>
                    </a:ext>
                  </a:extLst>
                </a:gridCol>
                <a:gridCol w="1409687">
                  <a:extLst>
                    <a:ext uri="{9D8B030D-6E8A-4147-A177-3AD203B41FA5}">
                      <a16:colId xmlns:a16="http://schemas.microsoft.com/office/drawing/2014/main" val="2249672036"/>
                    </a:ext>
                  </a:extLst>
                </a:gridCol>
                <a:gridCol w="4780676">
                  <a:extLst>
                    <a:ext uri="{9D8B030D-6E8A-4147-A177-3AD203B41FA5}">
                      <a16:colId xmlns:a16="http://schemas.microsoft.com/office/drawing/2014/main" val="412328134"/>
                    </a:ext>
                  </a:extLst>
                </a:gridCol>
              </a:tblGrid>
              <a:tr h="24904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RB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Naziv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Opis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4045426"/>
                  </a:ext>
                </a:extLst>
              </a:tr>
              <a:tr h="24904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1.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csv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 dirty="0" err="1">
                          <a:effectLst/>
                        </a:rPr>
                        <a:t>Comma</a:t>
                      </a:r>
                      <a:r>
                        <a:rPr lang="hr-HR" sz="1100" dirty="0">
                          <a:effectLst/>
                        </a:rPr>
                        <a:t> </a:t>
                      </a:r>
                      <a:r>
                        <a:rPr lang="hr-HR" sz="1100" dirty="0" err="1">
                          <a:effectLst/>
                        </a:rPr>
                        <a:t>separated</a:t>
                      </a:r>
                      <a:r>
                        <a:rPr lang="hr-HR" sz="1100" dirty="0">
                          <a:effectLst/>
                        </a:rPr>
                        <a:t> </a:t>
                      </a:r>
                      <a:r>
                        <a:rPr lang="hr-HR" sz="1100" dirty="0" err="1">
                          <a:effectLst/>
                        </a:rPr>
                        <a:t>values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2816839"/>
                  </a:ext>
                </a:extLst>
              </a:tr>
              <a:tr h="24904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2.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UTF-8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Unicode Transformation Format – 8-bit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827296"/>
                  </a:ext>
                </a:extLst>
              </a:tr>
              <a:tr h="24904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3.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 dirty="0">
                          <a:effectLst/>
                        </a:rPr>
                        <a:t>CKAN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Comprehensive Knowledge Archive Network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4148842"/>
                  </a:ext>
                </a:extLst>
              </a:tr>
              <a:tr h="24904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4.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WGS 84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The World Geodetic System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9416440"/>
                  </a:ext>
                </a:extLst>
              </a:tr>
              <a:tr h="24904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5.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ANSI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American National Standards Institute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934433"/>
                  </a:ext>
                </a:extLst>
              </a:tr>
              <a:tr h="24904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 …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0777210"/>
                  </a:ext>
                </a:extLst>
              </a:tr>
              <a:tr h="24904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3012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74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4EC20-34D7-C4B8-FDFD-B063D3C1E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84" y="1587321"/>
            <a:ext cx="9724031" cy="3683358"/>
          </a:xfrm>
        </p:spPr>
        <p:txBody>
          <a:bodyPr anchor="ctr">
            <a:normAutofit lnSpcReduction="10000"/>
          </a:bodyPr>
          <a:lstStyle/>
          <a:p>
            <a:pPr algn="just" hangingPunct="0">
              <a:spcAft>
                <a:spcPts val="1200"/>
              </a:spcAft>
            </a:pPr>
            <a:r>
              <a:rPr lang="hr-HR" sz="2000" kern="150" dirty="0">
                <a:effectLst/>
                <a:ea typeface="Open Sans Regular"/>
                <a:cs typeface="Open Sans Regular"/>
              </a:rPr>
              <a:t>Prioritetna područja za skupove podataka predstavljaju visokovrijedne skupove podataka, što je prepoznato i u Direktivi (EU) 2019/1024 Europskog parlamenta i Vijeća od 20. lipnja 2019. o otvorenim podacima i ponovnoj upotrebi informacija javnog sektora</a:t>
            </a:r>
          </a:p>
          <a:p>
            <a:pPr marL="0" indent="0" hangingPunct="0">
              <a:spcAft>
                <a:spcPts val="1200"/>
              </a:spcAft>
              <a:buNone/>
            </a:pPr>
            <a:r>
              <a:rPr lang="hr-HR" sz="2000" b="1" kern="150" dirty="0">
                <a:effectLst/>
                <a:ea typeface="Open Sans Bold" panose="020B0806030504020204" pitchFamily="34" charset="0"/>
                <a:cs typeface="Open Sans Bold" panose="020B0806030504020204" pitchFamily="34" charset="0"/>
              </a:rPr>
              <a:t>Visokovrijedni skupovi podataka</a:t>
            </a:r>
            <a:r>
              <a:rPr lang="hr-HR" sz="2000" kern="150" dirty="0">
                <a:effectLst/>
                <a:ea typeface="Open Sans Regular"/>
                <a:cs typeface="Open Sans Regular"/>
              </a:rPr>
              <a:t> su oni koji imaju potencijal za:</a:t>
            </a:r>
          </a:p>
          <a:p>
            <a:r>
              <a:rPr lang="hr-HR" sz="2000" dirty="0"/>
              <a:t>stvaranje važnih društveno-gospodarskih koristi ili koristi za okoliš te inovativnih usluga</a:t>
            </a:r>
          </a:p>
          <a:p>
            <a:r>
              <a:rPr lang="hr-HR" sz="2000" dirty="0"/>
              <a:t>stvaranje koristi za veliki broj korisnika</a:t>
            </a:r>
          </a:p>
          <a:p>
            <a:r>
              <a:rPr lang="hr-HR" sz="2000" dirty="0"/>
              <a:t>pružanje pomoći u ostvarivanju prihoda </a:t>
            </a:r>
          </a:p>
          <a:p>
            <a:r>
              <a:rPr lang="hr-HR" sz="2000" dirty="0"/>
              <a:t>kombiniranje s drugim skupovima podataka</a:t>
            </a:r>
          </a:p>
        </p:txBody>
      </p:sp>
    </p:spTree>
    <p:extLst>
      <p:ext uri="{BB962C8B-B14F-4D97-AF65-F5344CB8AC3E}">
        <p14:creationId xmlns:p14="http://schemas.microsoft.com/office/powerpoint/2010/main" val="143143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A0418-FD46-1F5C-B1D6-0FAF15CAF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 hangingPunct="0">
              <a:spcBef>
                <a:spcPts val="0"/>
              </a:spcBef>
              <a:buNone/>
            </a:pPr>
            <a:r>
              <a:rPr lang="hr-HR" sz="1900" b="1" kern="15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</a:t>
            </a:r>
            <a:r>
              <a:rPr lang="hr-HR" sz="1900" b="1" kern="150"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ematske kategorije</a:t>
            </a:r>
            <a:r>
              <a:rPr lang="hr-HR" sz="1900" kern="150">
                <a:effectLst/>
                <a:latin typeface="Open Sans Regular"/>
                <a:ea typeface="Open Sans Regular"/>
                <a:cs typeface="Open Sans Regular"/>
              </a:rPr>
              <a:t>:</a:t>
            </a:r>
          </a:p>
          <a:p>
            <a:pPr marL="0" indent="0" hangingPunct="0">
              <a:spcBef>
                <a:spcPts val="0"/>
              </a:spcBef>
              <a:buNone/>
            </a:pPr>
            <a:endParaRPr lang="hr-HR" sz="1900" kern="150">
              <a:effectLst/>
              <a:latin typeface="Open Sans Regular"/>
              <a:ea typeface="Open Sans Regular"/>
              <a:cs typeface="Open Sans Regular"/>
            </a:endParaRPr>
          </a:p>
          <a:p>
            <a:pPr marL="342900" lvl="0" indent="-342900" hangingPunct="0">
              <a:spcBef>
                <a:spcPts val="0"/>
              </a:spcBef>
              <a:buFont typeface="+mj-lt"/>
              <a:buAutoNum type="arabicPeriod"/>
            </a:pPr>
            <a:r>
              <a:rPr lang="hr-HR" sz="1900" kern="150">
                <a:effectLst/>
                <a:latin typeface="Open Sans Regular"/>
                <a:ea typeface="Open Sans Regular"/>
                <a:cs typeface="Open Sans Regular"/>
              </a:rPr>
              <a:t>Geoprostorni podaci</a:t>
            </a:r>
          </a:p>
          <a:p>
            <a:pPr marL="342900" lvl="0" indent="-342900" hangingPunct="0">
              <a:spcBef>
                <a:spcPts val="0"/>
              </a:spcBef>
              <a:buFont typeface="+mj-lt"/>
              <a:buAutoNum type="arabicPeriod"/>
            </a:pPr>
            <a:r>
              <a:rPr lang="hr-HR" sz="1900" kern="150">
                <a:effectLst/>
                <a:latin typeface="Open Sans Regular"/>
                <a:ea typeface="Open Sans Regular"/>
                <a:cs typeface="Open Sans Regular"/>
              </a:rPr>
              <a:t>Promatranje Zemlje i okoliša</a:t>
            </a:r>
          </a:p>
          <a:p>
            <a:pPr marL="342900" lvl="0" indent="-342900" hangingPunct="0">
              <a:spcBef>
                <a:spcPts val="0"/>
              </a:spcBef>
              <a:buFont typeface="+mj-lt"/>
              <a:buAutoNum type="arabicPeriod"/>
            </a:pPr>
            <a:r>
              <a:rPr lang="hr-HR" sz="1900" kern="150">
                <a:effectLst/>
                <a:latin typeface="Open Sans Regular"/>
                <a:ea typeface="Open Sans Regular"/>
                <a:cs typeface="Open Sans Regular"/>
              </a:rPr>
              <a:t>Meteorološki podaci</a:t>
            </a:r>
          </a:p>
          <a:p>
            <a:pPr marL="342900" lvl="0" indent="-342900" hangingPunct="0">
              <a:spcBef>
                <a:spcPts val="0"/>
              </a:spcBef>
              <a:buFont typeface="+mj-lt"/>
              <a:buAutoNum type="arabicPeriod"/>
            </a:pPr>
            <a:r>
              <a:rPr lang="hr-HR" sz="1900" kern="150">
                <a:effectLst/>
                <a:latin typeface="Open Sans Regular"/>
                <a:ea typeface="Open Sans Regular"/>
                <a:cs typeface="Open Sans Regular"/>
              </a:rPr>
              <a:t>Statistički podaci</a:t>
            </a:r>
          </a:p>
          <a:p>
            <a:pPr marL="342900" lvl="0" indent="-342900" hangingPunct="0">
              <a:spcBef>
                <a:spcPts val="0"/>
              </a:spcBef>
              <a:buFont typeface="+mj-lt"/>
              <a:buAutoNum type="arabicPeriod"/>
            </a:pPr>
            <a:r>
              <a:rPr lang="hr-HR" sz="1900" kern="150">
                <a:effectLst/>
                <a:latin typeface="Open Sans Regular"/>
                <a:ea typeface="Open Sans Regular"/>
                <a:cs typeface="Open Sans Regular"/>
              </a:rPr>
              <a:t>Privredni subjekti i vlasništvo nad privrednim subjektima</a:t>
            </a:r>
          </a:p>
          <a:p>
            <a:pPr marL="342900" lvl="0" indent="-342900" hangingPunct="0">
              <a:spcBef>
                <a:spcPts val="0"/>
              </a:spcBef>
              <a:buFont typeface="+mj-lt"/>
              <a:buAutoNum type="arabicPeriod"/>
            </a:pPr>
            <a:r>
              <a:rPr lang="hr-HR" sz="1900" kern="150">
                <a:effectLst/>
                <a:latin typeface="Open Sans Regular"/>
                <a:ea typeface="Open Sans Regular"/>
                <a:cs typeface="Open Sans Regular"/>
              </a:rPr>
              <a:t>Mobilnost</a:t>
            </a:r>
          </a:p>
          <a:p>
            <a:pPr marL="342900" lvl="0" indent="-342900" hangingPunct="0">
              <a:spcBef>
                <a:spcPts val="0"/>
              </a:spcBef>
              <a:buFont typeface="+mj-lt"/>
              <a:buAutoNum type="arabicPeriod"/>
            </a:pPr>
            <a:endParaRPr lang="hr-HR" sz="1900" kern="150">
              <a:effectLst/>
              <a:latin typeface="Open Sans Regular"/>
              <a:ea typeface="Open Sans Regular"/>
              <a:cs typeface="Open Sans Regular"/>
            </a:endParaRPr>
          </a:p>
          <a:p>
            <a:r>
              <a:rPr lang="hr-HR" sz="1900" i="1" kern="150">
                <a:effectLst/>
                <a:latin typeface="Open Sans Regular"/>
                <a:ea typeface="Open Sans Regular"/>
                <a:cs typeface="Open Sans Regular"/>
              </a:rPr>
              <a:t>Popis visokovrijednih skupova podataka definiran je Provedbenom uredbom Komisije (EU) 2023/138 оd 21. prosinca 2022. o utvrđivanju popisa posebnih visokovrijednih skupova podataka i modaliteta njihova objavljivanja i ponovne uporabe</a:t>
            </a:r>
          </a:p>
          <a:p>
            <a:endParaRPr lang="hr-HR" sz="1900"/>
          </a:p>
        </p:txBody>
      </p:sp>
    </p:spTree>
    <p:extLst>
      <p:ext uri="{BB962C8B-B14F-4D97-AF65-F5344CB8AC3E}">
        <p14:creationId xmlns:p14="http://schemas.microsoft.com/office/powerpoint/2010/main" val="46980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11D59-00FA-FD37-B83A-E643A589C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Formati skupova podataka</a:t>
            </a:r>
            <a:endParaRPr lang="hr-HR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2AE4DE0D-CA8F-DCE1-1BA0-CB1ECFB9AB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2893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861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15943-7A69-E896-DCAE-E3C3E0C9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6618"/>
            <a:ext cx="10515600" cy="5410345"/>
          </a:xfrm>
        </p:spPr>
        <p:txBody>
          <a:bodyPr>
            <a:normAutofit/>
          </a:bodyPr>
          <a:lstStyle/>
          <a:p>
            <a:pPr hangingPunct="0">
              <a:spcBef>
                <a:spcPts val="0"/>
              </a:spcBef>
            </a:pPr>
            <a:r>
              <a:rPr lang="hr-HR" sz="1800" kern="150" dirty="0">
                <a:effectLst/>
                <a:ea typeface="Open Sans Regular"/>
                <a:cs typeface="Open Sans Regular"/>
              </a:rPr>
              <a:t>Grad Zagreb skupove podataka namijenjene ponovnoj upotrebi objavljuje u formatima koji su otvoreni, odnosno onima koje je moguće otvoriti na bilo kojem računalu bez potrebe za instalacijom licenciranih programa</a:t>
            </a:r>
          </a:p>
          <a:p>
            <a:pPr hangingPunct="0">
              <a:spcBef>
                <a:spcPts val="0"/>
              </a:spcBef>
            </a:pPr>
            <a:endParaRPr lang="hr-HR" sz="1800" b="1" kern="150" dirty="0">
              <a:effectLst/>
              <a:ea typeface="Open Sans Regular"/>
              <a:cs typeface="Open Sans Regular"/>
            </a:endParaRPr>
          </a:p>
          <a:p>
            <a:pPr hangingPunct="0">
              <a:spcBef>
                <a:spcPts val="0"/>
              </a:spcBef>
            </a:pPr>
            <a:r>
              <a:rPr lang="hr-HR" sz="1800" b="1" kern="150" dirty="0">
                <a:effectLst/>
                <a:ea typeface="Open Sans Regular"/>
                <a:cs typeface="Open Sans Regular"/>
              </a:rPr>
              <a:t>Formati</a:t>
            </a:r>
            <a:r>
              <a:rPr lang="hr-HR" sz="1800" kern="150" dirty="0">
                <a:effectLst/>
                <a:ea typeface="Open Sans Regular"/>
                <a:cs typeface="Open Sans Regular"/>
              </a:rPr>
              <a:t> za strukturirane skupove podataka koji su namijenjeni ponovnoj upotrebi uključuju ove formate podataka:</a:t>
            </a:r>
          </a:p>
          <a:p>
            <a:pPr hangingPunct="0">
              <a:spcBef>
                <a:spcPts val="0"/>
              </a:spcBef>
            </a:pPr>
            <a:endParaRPr lang="hr-HR" sz="1800" kern="150" dirty="0">
              <a:effectLst/>
              <a:ea typeface="Open Sans Regular"/>
              <a:cs typeface="Open Sans Regular"/>
            </a:endParaRPr>
          </a:p>
          <a:p>
            <a:pPr hangingPunct="0">
              <a:spcBef>
                <a:spcPts val="0"/>
              </a:spcBef>
            </a:pPr>
            <a:endParaRPr lang="hr-HR" sz="1800" kern="150" dirty="0">
              <a:effectLst/>
              <a:ea typeface="Open Sans Regular"/>
              <a:cs typeface="Open Sans Regular"/>
            </a:endParaRPr>
          </a:p>
          <a:p>
            <a:pPr hangingPunct="0">
              <a:spcBef>
                <a:spcPts val="0"/>
              </a:spcBef>
            </a:pPr>
            <a:endParaRPr lang="hr-HR" sz="1800" kern="150" dirty="0">
              <a:effectLst/>
              <a:ea typeface="Open Sans Regular"/>
              <a:cs typeface="Open Sans Regular"/>
            </a:endParaRPr>
          </a:p>
          <a:p>
            <a:pPr marL="0" indent="0" hangingPunct="0">
              <a:spcBef>
                <a:spcPts val="0"/>
              </a:spcBef>
              <a:buNone/>
            </a:pPr>
            <a:endParaRPr lang="hr-HR" sz="1800" kern="150" dirty="0">
              <a:effectLst/>
              <a:ea typeface="Open Sans Regular"/>
              <a:cs typeface="Open Sans Regular"/>
            </a:endParaRPr>
          </a:p>
          <a:p>
            <a:pPr hangingPunct="0">
              <a:spcBef>
                <a:spcPts val="0"/>
              </a:spcBef>
            </a:pPr>
            <a:endParaRPr lang="hr-HR" sz="1800" kern="150" dirty="0">
              <a:effectLst/>
              <a:ea typeface="Open Sans Regular"/>
              <a:cs typeface="Open Sans Regular"/>
            </a:endParaRPr>
          </a:p>
          <a:p>
            <a:pPr hangingPunct="0">
              <a:spcBef>
                <a:spcPts val="0"/>
              </a:spcBef>
            </a:pPr>
            <a:endParaRPr lang="hr-HR" sz="1800" kern="150" dirty="0">
              <a:ea typeface="Open Sans Regular"/>
              <a:cs typeface="Open Sans Regular"/>
            </a:endParaRPr>
          </a:p>
          <a:p>
            <a:pPr hangingPunct="0">
              <a:spcBef>
                <a:spcPts val="0"/>
              </a:spcBef>
            </a:pPr>
            <a:endParaRPr lang="hr-HR" sz="1800" kern="150" dirty="0">
              <a:effectLst/>
              <a:ea typeface="Open Sans Regular"/>
              <a:cs typeface="Open Sans Regular"/>
            </a:endParaRPr>
          </a:p>
          <a:p>
            <a:pPr hangingPunct="0">
              <a:spcBef>
                <a:spcPts val="0"/>
              </a:spcBef>
            </a:pPr>
            <a:endParaRPr lang="hr-HR" sz="1800" kern="150" dirty="0">
              <a:ea typeface="Open Sans Regular"/>
              <a:cs typeface="Open Sans Regular"/>
            </a:endParaRPr>
          </a:p>
          <a:p>
            <a:pPr hangingPunct="0">
              <a:spcBef>
                <a:spcPts val="0"/>
              </a:spcBef>
            </a:pPr>
            <a:endParaRPr lang="hr-HR" sz="1800" kern="150" dirty="0">
              <a:effectLst/>
              <a:ea typeface="Open Sans Regular"/>
              <a:cs typeface="Open Sans Regular"/>
            </a:endParaRPr>
          </a:p>
          <a:p>
            <a:pPr hangingPunct="0">
              <a:spcBef>
                <a:spcPts val="0"/>
              </a:spcBef>
            </a:pPr>
            <a:endParaRPr lang="hr-HR" sz="1800" kern="150" dirty="0">
              <a:ea typeface="Open Sans Regular"/>
              <a:cs typeface="Open Sans Regular"/>
            </a:endParaRPr>
          </a:p>
          <a:p>
            <a:pPr hangingPunct="0">
              <a:spcBef>
                <a:spcPts val="0"/>
              </a:spcBef>
            </a:pPr>
            <a:r>
              <a:rPr lang="hr-HR" sz="1800" kern="150" dirty="0">
                <a:effectLst/>
                <a:ea typeface="Open Sans Regular"/>
                <a:cs typeface="Open Sans Regular"/>
              </a:rPr>
              <a:t>Objavljeni skupovi podataka neće sadržavati osobne podatke ili bilo kakve druge tajne podatke. </a:t>
            </a:r>
          </a:p>
          <a:p>
            <a:pPr>
              <a:spcBef>
                <a:spcPts val="0"/>
              </a:spcBef>
            </a:pPr>
            <a:endParaRPr lang="hr-HR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47A44-EEF2-3CA5-0196-DD358A9B79D8}"/>
              </a:ext>
            </a:extLst>
          </p:cNvPr>
          <p:cNvSpPr txBox="1"/>
          <p:nvPr/>
        </p:nvSpPr>
        <p:spPr>
          <a:xfrm>
            <a:off x="5859852" y="2413337"/>
            <a:ext cx="2136619" cy="20313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hangingPunct="0">
              <a:spcBef>
                <a:spcPts val="0"/>
              </a:spcBef>
            </a:pPr>
            <a:r>
              <a:rPr lang="hr-HR" sz="1800" kern="150" dirty="0">
                <a:effectLst/>
                <a:ea typeface="Open Sans Regular"/>
                <a:cs typeface="Open Sans Regular"/>
              </a:rPr>
              <a:t>Za </a:t>
            </a:r>
            <a:r>
              <a:rPr lang="hr-HR" sz="1800" kern="150" dirty="0" err="1">
                <a:effectLst/>
                <a:ea typeface="Open Sans Regular"/>
                <a:cs typeface="Open Sans Regular"/>
              </a:rPr>
              <a:t>geopodatke</a:t>
            </a:r>
            <a:r>
              <a:rPr lang="hr-HR" sz="1800" kern="150" dirty="0">
                <a:ea typeface="Open Sans Regular"/>
                <a:cs typeface="Open Sans Regular"/>
              </a:rPr>
              <a:t>:</a:t>
            </a:r>
          </a:p>
          <a:p>
            <a:pPr marL="285750" indent="-28575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800" kern="150" dirty="0" err="1">
                <a:effectLst/>
                <a:ea typeface="Open Sans Regular"/>
                <a:cs typeface="Open Sans Regular"/>
              </a:rPr>
              <a:t>Shapefile</a:t>
            </a:r>
            <a:endParaRPr lang="hr-HR" sz="1800" kern="150" dirty="0">
              <a:effectLst/>
              <a:ea typeface="Open Sans Regular"/>
              <a:cs typeface="Open Sans Regular"/>
            </a:endParaRPr>
          </a:p>
          <a:p>
            <a:pPr marL="285750" indent="-28575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800" kern="150" dirty="0" err="1">
                <a:effectLst/>
                <a:ea typeface="Open Sans Regular"/>
                <a:cs typeface="Open Sans Regular"/>
              </a:rPr>
              <a:t>Geojson</a:t>
            </a:r>
            <a:endParaRPr lang="hr-HR" sz="1800" kern="150" dirty="0">
              <a:effectLst/>
              <a:ea typeface="Open Sans Regular"/>
              <a:cs typeface="Open Sans Regular"/>
            </a:endParaRPr>
          </a:p>
          <a:p>
            <a:pPr marL="285750" indent="-28575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800" kern="150" dirty="0">
                <a:ea typeface="Open Sans Regular"/>
                <a:cs typeface="Open Sans Regular"/>
              </a:rPr>
              <a:t>GML</a:t>
            </a:r>
          </a:p>
          <a:p>
            <a:pPr marL="285750" indent="-28575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800" kern="150" dirty="0">
                <a:effectLst/>
                <a:ea typeface="Open Sans Regular"/>
                <a:cs typeface="Open Sans Regular"/>
              </a:rPr>
              <a:t>KML</a:t>
            </a:r>
          </a:p>
          <a:p>
            <a:pPr marL="285750" indent="-28575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800" kern="150" dirty="0">
                <a:ea typeface="Open Sans Regular"/>
                <a:cs typeface="Open Sans Regular"/>
              </a:rPr>
              <a:t>WKT</a:t>
            </a:r>
          </a:p>
          <a:p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F0ACD-AB19-528C-86EB-0FB258483720}"/>
              </a:ext>
            </a:extLst>
          </p:cNvPr>
          <p:cNvSpPr txBox="1"/>
          <p:nvPr/>
        </p:nvSpPr>
        <p:spPr>
          <a:xfrm>
            <a:off x="2885033" y="2413337"/>
            <a:ext cx="2136619" cy="20313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800" kern="150" dirty="0">
                <a:effectLst/>
                <a:ea typeface="Open Sans Regular"/>
                <a:cs typeface="Open Sans Regular"/>
              </a:rPr>
              <a:t>CSV</a:t>
            </a:r>
          </a:p>
          <a:p>
            <a:pPr marL="285750" indent="-28575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800" kern="150" dirty="0">
                <a:ea typeface="Open Sans Regular"/>
                <a:cs typeface="Open Sans Regular"/>
              </a:rPr>
              <a:t>TSV</a:t>
            </a:r>
          </a:p>
          <a:p>
            <a:pPr marL="285750" indent="-28575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800" kern="150" dirty="0">
                <a:effectLst/>
                <a:ea typeface="Open Sans Regular"/>
                <a:cs typeface="Open Sans Regular"/>
              </a:rPr>
              <a:t>XML</a:t>
            </a:r>
          </a:p>
          <a:p>
            <a:pPr marL="285750" indent="-28575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800" kern="150" dirty="0">
                <a:ea typeface="Open Sans Regular"/>
                <a:cs typeface="Open Sans Regular"/>
              </a:rPr>
              <a:t>JSON</a:t>
            </a:r>
          </a:p>
          <a:p>
            <a:pPr marL="285750" indent="-28575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800" kern="150" dirty="0">
                <a:effectLst/>
                <a:ea typeface="Open Sans Regular"/>
                <a:cs typeface="Open Sans Regular"/>
              </a:rPr>
              <a:t>ODF</a:t>
            </a:r>
          </a:p>
          <a:p>
            <a:pPr marL="285750" indent="-28575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sz="1800" kern="150" dirty="0">
                <a:ea typeface="Open Sans Regular"/>
                <a:cs typeface="Open Sans Regular"/>
              </a:rPr>
              <a:t>RDF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154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41301-1E13-03B3-E98D-BDD158AB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Smjernic</a:t>
            </a:r>
            <a:r>
              <a:rPr lang="hr-HR" sz="400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za kreiranje skupova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4A353-16D9-16F0-0B85-194D88F1E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hr-HR" sz="1700" dirty="0"/>
              <a:t>Plan objave podataka može se sastojati od tablice koja će sadržavati popis skupova podataka koji u određenom roku mogu biti spremni za objavu, kao i ostale bitne podatke o tim skupovima podataka, zajedno s okvirnim datumom objave. </a:t>
            </a:r>
            <a:endParaRPr lang="hr-HR" sz="1700"/>
          </a:p>
          <a:p>
            <a:r>
              <a:rPr lang="hr-HR" sz="1700" dirty="0"/>
              <a:t>Ovakvu tablicu dobro je pripremiti na način i da sadrži sve opise skupa podataka koji se traže prilikom unosa u Portal otvorenih podataka jer će ona biti izvrsna osnova za unos.</a:t>
            </a:r>
            <a:endParaRPr lang="hr-HR" sz="1700"/>
          </a:p>
          <a:p>
            <a:r>
              <a:rPr lang="hr-HR" sz="1700" dirty="0"/>
              <a:t>Prilikom popisivanja potencijalnih skupova podataka nužno je pripaziti da se </a:t>
            </a:r>
            <a:r>
              <a:rPr lang="hr-HR" sz="1700"/>
              <a:t>dijelovi skupova podataka ne objavljuju ako sadrže osobne podatke ili ako se primjenjuju propisi o tajnosti podataka. </a:t>
            </a:r>
            <a:r>
              <a:rPr lang="hr-HR" sz="1700" dirty="0"/>
              <a:t>Takve dijelove iz skupa podataka </a:t>
            </a:r>
            <a:r>
              <a:rPr lang="hr-HR" sz="1700"/>
              <a:t>potrebno je izbaciti ili se mogu koristiti alati za anonimizaciju podataka. </a:t>
            </a:r>
            <a:r>
              <a:rPr lang="hr-HR" sz="1700" dirty="0"/>
              <a:t>Navedeno ne bi smjela biti izlika za neobjavljivanje skupa podataka.  </a:t>
            </a:r>
            <a:endParaRPr lang="hr-HR" sz="1700"/>
          </a:p>
        </p:txBody>
      </p:sp>
    </p:spTree>
    <p:extLst>
      <p:ext uri="{BB962C8B-B14F-4D97-AF65-F5344CB8AC3E}">
        <p14:creationId xmlns:p14="http://schemas.microsoft.com/office/powerpoint/2010/main" val="125940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D7EA-9686-9D40-4FA9-E1C174B9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seta podataka „Registar sportskih djelatnosti”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22E6DE-8C5A-E16D-DC16-0018EBC9DA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051741"/>
              </p:ext>
            </p:extLst>
          </p:nvPr>
        </p:nvGraphicFramePr>
        <p:xfrm>
          <a:off x="838200" y="197048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97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DF9CEA-D9CC-68E1-A69E-54B13FBEB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788" y="617779"/>
            <a:ext cx="10794207" cy="326524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CBB7EC-7670-DC52-4137-B3CE413F821B}"/>
              </a:ext>
            </a:extLst>
          </p:cNvPr>
          <p:cNvSpPr txBox="1">
            <a:spLocks/>
          </p:cNvSpPr>
          <p:nvPr/>
        </p:nvSpPr>
        <p:spPr>
          <a:xfrm>
            <a:off x="5925304" y="4018143"/>
            <a:ext cx="5549111" cy="21295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chemeClr val="bg1"/>
                </a:solidFill>
              </a:rPr>
              <a:t>Cijel</a:t>
            </a:r>
            <a:r>
              <a:rPr lang="hr-HR" sz="1800" dirty="0">
                <a:solidFill>
                  <a:schemeClr val="bg1"/>
                </a:solidFill>
              </a:rPr>
              <a:t>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tablic</a:t>
            </a:r>
            <a:r>
              <a:rPr lang="hr-HR" sz="1800" dirty="0">
                <a:solidFill>
                  <a:schemeClr val="bg1"/>
                </a:solidFill>
              </a:rPr>
              <a:t>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odnosno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cijeli</a:t>
            </a:r>
            <a:r>
              <a:rPr lang="en-US" sz="1800" dirty="0">
                <a:solidFill>
                  <a:schemeClr val="bg1"/>
                </a:solidFill>
              </a:rPr>
              <a:t> set </a:t>
            </a:r>
            <a:r>
              <a:rPr lang="en-US" sz="1800" dirty="0" err="1">
                <a:solidFill>
                  <a:schemeClr val="bg1"/>
                </a:solidFill>
              </a:rPr>
              <a:t>podataka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može</a:t>
            </a:r>
            <a:r>
              <a:rPr lang="en-US" sz="1800" dirty="0">
                <a:solidFill>
                  <a:schemeClr val="bg1"/>
                </a:solidFill>
              </a:rPr>
              <a:t> se </a:t>
            </a:r>
            <a:r>
              <a:rPr lang="en-US" sz="1800" dirty="0" err="1">
                <a:solidFill>
                  <a:schemeClr val="bg1"/>
                </a:solidFill>
              </a:rPr>
              <a:t>preuzeti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Portalu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otvorenih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podataka</a:t>
            </a:r>
            <a:r>
              <a:rPr lang="en-US" sz="1800" dirty="0">
                <a:solidFill>
                  <a:schemeClr val="bg1"/>
                </a:solidFill>
              </a:rPr>
              <a:t> Grada </a:t>
            </a:r>
            <a:r>
              <a:rPr lang="en-US" sz="1800" dirty="0" err="1">
                <a:solidFill>
                  <a:schemeClr val="bg1"/>
                </a:solidFill>
              </a:rPr>
              <a:t>Zagreba</a:t>
            </a:r>
            <a:r>
              <a:rPr lang="en-US" sz="1800" dirty="0">
                <a:solidFill>
                  <a:schemeClr val="bg1"/>
                </a:solidFill>
              </a:rPr>
              <a:t>:</a:t>
            </a:r>
          </a:p>
          <a:p>
            <a:r>
              <a:rPr lang="en-US" sz="1800" dirty="0">
                <a:solidFill>
                  <a:schemeClr val="bg1"/>
                </a:solidFill>
                <a:hlinkClick r:id="rId3"/>
              </a:rPr>
              <a:t>https://data.zagreb.hr/dataset/registar-sportskih-djelatnosti/resource/10ee6e10-e744-443a-8d19-f97a67903c28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61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1742</Words>
  <Application>Microsoft Office PowerPoint</Application>
  <PresentationFormat>Widescreen</PresentationFormat>
  <Paragraphs>178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Monda</vt:lpstr>
      <vt:lpstr>Open Sans Bold</vt:lpstr>
      <vt:lpstr>Open Sans Regular</vt:lpstr>
      <vt:lpstr>Symbol</vt:lpstr>
      <vt:lpstr>Times New Roman</vt:lpstr>
      <vt:lpstr>Office Theme</vt:lpstr>
      <vt:lpstr>Kreiranje skupova otvorenih podataka  </vt:lpstr>
      <vt:lpstr>Prioriteti za objavu otvorenih podataka</vt:lpstr>
      <vt:lpstr>PowerPoint Presentation</vt:lpstr>
      <vt:lpstr>PowerPoint Presentation</vt:lpstr>
      <vt:lpstr>Formati skupova podataka</vt:lpstr>
      <vt:lpstr>PowerPoint Presentation</vt:lpstr>
      <vt:lpstr>Smjernice za kreiranje skupova podataka</vt:lpstr>
      <vt:lpstr>Primjer seta podataka „Registar sportskih djelatnosti”</vt:lpstr>
      <vt:lpstr>PowerPoint Presentation</vt:lpstr>
      <vt:lpstr>Kreiranje seta podataka</vt:lpstr>
      <vt:lpstr>Primjer tablice u Excelu</vt:lpstr>
      <vt:lpstr>Set podataka je „Potpore za turizam GZ” te ga je moguće preuzeti na stranicama Portala otvorenih podataka Grada Zagreba:  </vt:lpstr>
      <vt:lpstr>Uređivanje postojećeg seta podataka</vt:lpstr>
      <vt:lpstr>PowerPoint Presentation</vt:lpstr>
      <vt:lpstr>Brisanje podataka o autoru u Excel datoteci </vt:lpstr>
      <vt:lpstr>PowerPoint Presentation</vt:lpstr>
      <vt:lpstr>Brisanje</vt:lpstr>
      <vt:lpstr>Postavljanje Encoding : UTF-8 u csv-u </vt:lpstr>
      <vt:lpstr>PowerPoint Presentation</vt:lpstr>
      <vt:lpstr>Prijava na portal i upload podataka</vt:lpstr>
      <vt:lpstr>PowerPoint Presentation</vt:lpstr>
      <vt:lpstr>PowerPoint Presentation</vt:lpstr>
      <vt:lpstr>PowerPoint Presentation</vt:lpstr>
      <vt:lpstr>PowerPoint Presentation</vt:lpstr>
      <vt:lpstr>Dodavanje novog skupa podataka: </vt:lpstr>
      <vt:lpstr>Koraci: </vt:lpstr>
      <vt:lpstr>PowerPoint Presentation</vt:lpstr>
      <vt:lpstr>Kratice i definicije </vt:lpstr>
    </vt:vector>
  </TitlesOfParts>
  <Company>Grad Zagreb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Valentina Kolanović</dc:creator>
  <cp:lastModifiedBy>Valentina Kolanović</cp:lastModifiedBy>
  <cp:revision>14</cp:revision>
  <dcterms:created xsi:type="dcterms:W3CDTF">2024-06-04T09:29:55Z</dcterms:created>
  <dcterms:modified xsi:type="dcterms:W3CDTF">2024-06-10T12:07:59Z</dcterms:modified>
</cp:coreProperties>
</file>